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7" r:id="rId3"/>
  </p:sldIdLst>
  <p:sldSz cx="10693400" cy="7562850"/>
  <p:notesSz cx="9774238" cy="67246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466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y Nugent" initials="LN" lastIdx="4" clrIdx="0">
    <p:extLst>
      <p:ext uri="{19B8F6BF-5375-455C-9EA6-DF929625EA0E}">
        <p15:presenceInfo xmlns:p15="http://schemas.microsoft.com/office/powerpoint/2012/main" userId="S-1-5-21-1023678320-177897421-930774774-285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75BF"/>
    <a:srgbClr val="3399FF"/>
    <a:srgbClr val="0066FF"/>
    <a:srgbClr val="55B4E6"/>
    <a:srgbClr val="DC5B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27" autoAdjust="0"/>
    <p:restoredTop sz="77560" autoAdjust="0"/>
  </p:normalViewPr>
  <p:slideViewPr>
    <p:cSldViewPr>
      <p:cViewPr varScale="1">
        <p:scale>
          <a:sx n="82" d="100"/>
          <a:sy n="82" d="100"/>
        </p:scale>
        <p:origin x="1674" y="60"/>
      </p:cViewPr>
      <p:guideLst>
        <p:guide orient="horz" pos="2880"/>
        <p:guide pos="466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235661" cy="337262"/>
          </a:xfrm>
          <a:prstGeom prst="rect">
            <a:avLst/>
          </a:prstGeom>
        </p:spPr>
        <p:txBody>
          <a:bodyPr vert="horz" lIns="90790" tIns="45396" rIns="90790" bIns="45396" rtlCol="0"/>
          <a:lstStyle>
            <a:lvl1pPr algn="l">
              <a:defRPr sz="1200"/>
            </a:lvl1pPr>
          </a:lstStyle>
          <a:p>
            <a:endParaRPr lang="en-IE" dirty="0"/>
          </a:p>
        </p:txBody>
      </p:sp>
      <p:sp>
        <p:nvSpPr>
          <p:cNvPr id="3" name="Date Placeholder 2"/>
          <p:cNvSpPr>
            <a:spLocks noGrp="1"/>
          </p:cNvSpPr>
          <p:nvPr>
            <p:ph type="dt" idx="1"/>
          </p:nvPr>
        </p:nvSpPr>
        <p:spPr>
          <a:xfrm>
            <a:off x="5537006" y="0"/>
            <a:ext cx="4235660" cy="337262"/>
          </a:xfrm>
          <a:prstGeom prst="rect">
            <a:avLst/>
          </a:prstGeom>
        </p:spPr>
        <p:txBody>
          <a:bodyPr vert="horz" lIns="90790" tIns="45396" rIns="90790" bIns="45396" rtlCol="0"/>
          <a:lstStyle>
            <a:lvl1pPr algn="r">
              <a:defRPr sz="1200"/>
            </a:lvl1pPr>
          </a:lstStyle>
          <a:p>
            <a:fld id="{18185387-DC69-403C-AC98-7E91A74CDD09}" type="datetimeFigureOut">
              <a:rPr lang="en-IE" smtClean="0"/>
              <a:t>18/11/2020</a:t>
            </a:fld>
            <a:endParaRPr lang="en-IE" dirty="0"/>
          </a:p>
        </p:txBody>
      </p:sp>
      <p:sp>
        <p:nvSpPr>
          <p:cNvPr id="4" name="Slide Image Placeholder 3"/>
          <p:cNvSpPr>
            <a:spLocks noGrp="1" noRot="1" noChangeAspect="1"/>
          </p:cNvSpPr>
          <p:nvPr>
            <p:ph type="sldImg" idx="2"/>
          </p:nvPr>
        </p:nvSpPr>
        <p:spPr>
          <a:xfrm>
            <a:off x="3282950" y="841375"/>
            <a:ext cx="3208338" cy="2268538"/>
          </a:xfrm>
          <a:prstGeom prst="rect">
            <a:avLst/>
          </a:prstGeom>
          <a:noFill/>
          <a:ln w="12700">
            <a:solidFill>
              <a:prstClr val="black"/>
            </a:solidFill>
          </a:ln>
        </p:spPr>
        <p:txBody>
          <a:bodyPr vert="horz" lIns="90790" tIns="45396" rIns="90790" bIns="45396" rtlCol="0" anchor="ctr"/>
          <a:lstStyle/>
          <a:p>
            <a:endParaRPr lang="en-IE" dirty="0"/>
          </a:p>
        </p:txBody>
      </p:sp>
      <p:sp>
        <p:nvSpPr>
          <p:cNvPr id="5" name="Notes Placeholder 4"/>
          <p:cNvSpPr>
            <a:spLocks noGrp="1"/>
          </p:cNvSpPr>
          <p:nvPr>
            <p:ph type="body" sz="quarter" idx="3"/>
          </p:nvPr>
        </p:nvSpPr>
        <p:spPr>
          <a:xfrm>
            <a:off x="977581" y="3236445"/>
            <a:ext cx="7819076" cy="2647425"/>
          </a:xfrm>
          <a:prstGeom prst="rect">
            <a:avLst/>
          </a:prstGeom>
        </p:spPr>
        <p:txBody>
          <a:bodyPr vert="horz" lIns="90790" tIns="45396" rIns="90790" bIns="4539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1" y="6387388"/>
            <a:ext cx="4235661" cy="337262"/>
          </a:xfrm>
          <a:prstGeom prst="rect">
            <a:avLst/>
          </a:prstGeom>
        </p:spPr>
        <p:txBody>
          <a:bodyPr vert="horz" lIns="90790" tIns="45396" rIns="90790" bIns="45396" rtlCol="0" anchor="b"/>
          <a:lstStyle>
            <a:lvl1pPr algn="l">
              <a:defRPr sz="1200"/>
            </a:lvl1pPr>
          </a:lstStyle>
          <a:p>
            <a:endParaRPr lang="en-IE" dirty="0"/>
          </a:p>
        </p:txBody>
      </p:sp>
      <p:sp>
        <p:nvSpPr>
          <p:cNvPr id="7" name="Slide Number Placeholder 6"/>
          <p:cNvSpPr>
            <a:spLocks noGrp="1"/>
          </p:cNvSpPr>
          <p:nvPr>
            <p:ph type="sldNum" sz="quarter" idx="5"/>
          </p:nvPr>
        </p:nvSpPr>
        <p:spPr>
          <a:xfrm>
            <a:off x="5537006" y="6387388"/>
            <a:ext cx="4235660" cy="337262"/>
          </a:xfrm>
          <a:prstGeom prst="rect">
            <a:avLst/>
          </a:prstGeom>
        </p:spPr>
        <p:txBody>
          <a:bodyPr vert="horz" lIns="90790" tIns="45396" rIns="90790" bIns="45396" rtlCol="0" anchor="b"/>
          <a:lstStyle>
            <a:lvl1pPr algn="r">
              <a:defRPr sz="1200"/>
            </a:lvl1pPr>
          </a:lstStyle>
          <a:p>
            <a:fld id="{C54C0BB0-5405-4905-A1ED-D179D7EE7F65}" type="slidenum">
              <a:rPr lang="en-IE" smtClean="0"/>
              <a:t>‹#›</a:t>
            </a:fld>
            <a:endParaRPr lang="en-IE" dirty="0"/>
          </a:p>
        </p:txBody>
      </p:sp>
    </p:spTree>
    <p:extLst>
      <p:ext uri="{BB962C8B-B14F-4D97-AF65-F5344CB8AC3E}">
        <p14:creationId xmlns:p14="http://schemas.microsoft.com/office/powerpoint/2010/main" val="384629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C54C0BB0-5405-4905-A1ED-D179D7EE7F65}" type="slidenum">
              <a:rPr lang="en-IE" smtClean="0"/>
              <a:t>1</a:t>
            </a:fld>
            <a:endParaRPr lang="en-IE" dirty="0"/>
          </a:p>
        </p:txBody>
      </p:sp>
    </p:spTree>
    <p:extLst>
      <p:ext uri="{BB962C8B-B14F-4D97-AF65-F5344CB8AC3E}">
        <p14:creationId xmlns:p14="http://schemas.microsoft.com/office/powerpoint/2010/main" val="355032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C54C0BB0-5405-4905-A1ED-D179D7EE7F65}" type="slidenum">
              <a:rPr lang="en-IE" smtClean="0"/>
              <a:t>2</a:t>
            </a:fld>
            <a:endParaRPr lang="en-IE" dirty="0"/>
          </a:p>
        </p:txBody>
      </p:sp>
    </p:spTree>
    <p:extLst>
      <p:ext uri="{BB962C8B-B14F-4D97-AF65-F5344CB8AC3E}">
        <p14:creationId xmlns:p14="http://schemas.microsoft.com/office/powerpoint/2010/main" val="2896969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hyperlink" Target="mailto:SendingLove@tuh.i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www.hpsc.ie/a-z/respiratory/coronavirus/novelcoronavirus/guidance/selfisolationathom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5" name="Picture 24"/>
          <p:cNvPicPr/>
          <p:nvPr/>
        </p:nvPicPr>
        <p:blipFill>
          <a:blip r:embed="rId3" cstate="print">
            <a:extLst>
              <a:ext uri="{28A0092B-C50C-407E-A947-70E740481C1C}">
                <a14:useLocalDpi xmlns:a14="http://schemas.microsoft.com/office/drawing/2010/main" val="0"/>
              </a:ext>
            </a:extLst>
          </a:blip>
          <a:stretch>
            <a:fillRect/>
          </a:stretch>
        </p:blipFill>
        <p:spPr>
          <a:xfrm>
            <a:off x="7196654" y="4761373"/>
            <a:ext cx="3530500" cy="2801475"/>
          </a:xfrm>
          <a:prstGeom prst="rect">
            <a:avLst/>
          </a:prstGeom>
        </p:spPr>
      </p:pic>
      <p:sp>
        <p:nvSpPr>
          <p:cNvPr id="54" name="object 13"/>
          <p:cNvSpPr txBox="1">
            <a:spLocks/>
          </p:cNvSpPr>
          <p:nvPr/>
        </p:nvSpPr>
        <p:spPr>
          <a:xfrm>
            <a:off x="3898900" y="1110495"/>
            <a:ext cx="2801287" cy="486800"/>
          </a:xfrm>
          <a:prstGeom prst="rect">
            <a:avLst/>
          </a:prstGeom>
        </p:spPr>
        <p:txBody>
          <a:bodyPr vert="horz" wrap="square" lIns="0" tIns="12700" rIns="0" bIns="0" rtlCol="0">
            <a:spAutoFit/>
          </a:bodyPr>
          <a:lstStyle>
            <a:lvl1pPr>
              <a:defRPr>
                <a:latin typeface="+mj-lt"/>
                <a:ea typeface="+mj-ea"/>
                <a:cs typeface="+mj-cs"/>
              </a:defRPr>
            </a:lvl1pPr>
          </a:lstStyle>
          <a:p>
            <a:pPr marL="12700" marR="5080">
              <a:lnSpc>
                <a:spcPct val="110000"/>
              </a:lnSpc>
            </a:pPr>
            <a:endParaRPr lang="en-US" sz="1400" b="1" dirty="0" smtClean="0">
              <a:solidFill>
                <a:schemeClr val="accent1"/>
              </a:solidFill>
            </a:endParaRPr>
          </a:p>
          <a:p>
            <a:pPr marL="12700" marR="5080">
              <a:lnSpc>
                <a:spcPct val="110000"/>
              </a:lnSpc>
            </a:pPr>
            <a:endParaRPr lang="en-US" sz="1400" b="1" dirty="0">
              <a:solidFill>
                <a:schemeClr val="accent1"/>
              </a:solidFill>
            </a:endParaRPr>
          </a:p>
        </p:txBody>
      </p:sp>
      <p:sp>
        <p:nvSpPr>
          <p:cNvPr id="28" name="bk object 16"/>
          <p:cNvSpPr/>
          <p:nvPr/>
        </p:nvSpPr>
        <p:spPr>
          <a:xfrm>
            <a:off x="7162900" y="806466"/>
            <a:ext cx="3564254" cy="3870816"/>
          </a:xfrm>
          <a:custGeom>
            <a:avLst/>
            <a:gdLst/>
            <a:ahLst/>
            <a:cxnLst/>
            <a:rect l="l" t="t" r="r" b="b"/>
            <a:pathLst>
              <a:path w="3564254" h="2862579">
                <a:moveTo>
                  <a:pt x="0" y="0"/>
                </a:moveTo>
                <a:lnTo>
                  <a:pt x="0" y="2858693"/>
                </a:lnTo>
                <a:lnTo>
                  <a:pt x="3564001" y="2861995"/>
                </a:lnTo>
                <a:lnTo>
                  <a:pt x="3564001" y="388594"/>
                </a:lnTo>
                <a:lnTo>
                  <a:pt x="644740" y="388594"/>
                </a:lnTo>
                <a:lnTo>
                  <a:pt x="588675" y="386913"/>
                </a:lnTo>
                <a:lnTo>
                  <a:pt x="535692" y="382046"/>
                </a:lnTo>
                <a:lnTo>
                  <a:pt x="485717" y="374258"/>
                </a:lnTo>
                <a:lnTo>
                  <a:pt x="438677" y="363813"/>
                </a:lnTo>
                <a:lnTo>
                  <a:pt x="394500" y="350977"/>
                </a:lnTo>
                <a:lnTo>
                  <a:pt x="344536" y="332518"/>
                </a:lnTo>
                <a:lnTo>
                  <a:pt x="298570" y="311388"/>
                </a:lnTo>
                <a:lnTo>
                  <a:pt x="256472" y="288062"/>
                </a:lnTo>
                <a:lnTo>
                  <a:pt x="218109" y="263016"/>
                </a:lnTo>
                <a:lnTo>
                  <a:pt x="170554" y="226064"/>
                </a:lnTo>
                <a:lnTo>
                  <a:pt x="129673" y="187978"/>
                </a:lnTo>
                <a:lnTo>
                  <a:pt x="95110" y="150050"/>
                </a:lnTo>
                <a:lnTo>
                  <a:pt x="66512" y="113574"/>
                </a:lnTo>
                <a:lnTo>
                  <a:pt x="43524" y="79844"/>
                </a:lnTo>
                <a:lnTo>
                  <a:pt x="14133" y="28653"/>
                </a:lnTo>
                <a:lnTo>
                  <a:pt x="1487" y="3282"/>
                </a:lnTo>
                <a:lnTo>
                  <a:pt x="0" y="0"/>
                </a:lnTo>
                <a:close/>
              </a:path>
            </a:pathLst>
          </a:custGeom>
          <a:solidFill>
            <a:schemeClr val="tx2"/>
          </a:solidFill>
        </p:spPr>
        <p:txBody>
          <a:bodyPr wrap="square" lIns="0" tIns="0" rIns="0" bIns="0" rtlCol="0"/>
          <a:lstStyle/>
          <a:p>
            <a:pPr>
              <a:lnSpc>
                <a:spcPct val="110000"/>
              </a:lnSpc>
              <a:spcBef>
                <a:spcPts val="600"/>
              </a:spcBef>
            </a:pPr>
            <a:endParaRPr dirty="0"/>
          </a:p>
        </p:txBody>
      </p:sp>
      <p:sp>
        <p:nvSpPr>
          <p:cNvPr id="3" name="object 3"/>
          <p:cNvSpPr txBox="1"/>
          <p:nvPr/>
        </p:nvSpPr>
        <p:spPr>
          <a:xfrm>
            <a:off x="849856" y="5914513"/>
            <a:ext cx="2389505" cy="247283"/>
          </a:xfrm>
          <a:prstGeom prst="rect">
            <a:avLst/>
          </a:prstGeom>
        </p:spPr>
        <p:txBody>
          <a:bodyPr vert="horz" wrap="square" lIns="0" tIns="12700" rIns="0" bIns="0" rtlCol="0">
            <a:spAutoFit/>
          </a:bodyPr>
          <a:lstStyle/>
          <a:p>
            <a:pPr marL="192405" indent="-179705">
              <a:lnSpc>
                <a:spcPct val="110000"/>
              </a:lnSpc>
              <a:spcBef>
                <a:spcPts val="600"/>
              </a:spcBef>
              <a:buChar char="•"/>
              <a:tabLst>
                <a:tab pos="193040" algn="l"/>
              </a:tabLst>
            </a:pPr>
            <a:endParaRPr sz="1400" dirty="0">
              <a:latin typeface="Arial"/>
              <a:cs typeface="Arial"/>
            </a:endParaRPr>
          </a:p>
        </p:txBody>
      </p:sp>
      <p:sp>
        <p:nvSpPr>
          <p:cNvPr id="5" name="object 5"/>
          <p:cNvSpPr txBox="1"/>
          <p:nvPr/>
        </p:nvSpPr>
        <p:spPr>
          <a:xfrm flipV="1">
            <a:off x="4178250" y="1174182"/>
            <a:ext cx="3222437" cy="1318820"/>
          </a:xfrm>
          <a:prstGeom prst="rect">
            <a:avLst/>
          </a:prstGeom>
        </p:spPr>
        <p:txBody>
          <a:bodyPr vert="horz" wrap="square" lIns="0" tIns="12700" rIns="0" bIns="0" rtlCol="0">
            <a:spAutoFit/>
          </a:bodyPr>
          <a:lstStyle/>
          <a:p>
            <a:pPr marL="12700">
              <a:lnSpc>
                <a:spcPct val="150000"/>
              </a:lnSpc>
              <a:spcBef>
                <a:spcPts val="600"/>
              </a:spcBef>
            </a:pPr>
            <a:endParaRPr sz="1400" dirty="0">
              <a:solidFill>
                <a:schemeClr val="tx2"/>
              </a:solidFill>
              <a:cs typeface="Arial"/>
            </a:endParaRPr>
          </a:p>
        </p:txBody>
      </p:sp>
      <p:sp>
        <p:nvSpPr>
          <p:cNvPr id="27" name="object 27"/>
          <p:cNvSpPr txBox="1"/>
          <p:nvPr/>
        </p:nvSpPr>
        <p:spPr>
          <a:xfrm>
            <a:off x="7801251" y="2624089"/>
            <a:ext cx="2031364" cy="366845"/>
          </a:xfrm>
          <a:prstGeom prst="rect">
            <a:avLst/>
          </a:prstGeom>
        </p:spPr>
        <p:txBody>
          <a:bodyPr vert="horz" wrap="square" lIns="0" tIns="61594" rIns="0" bIns="0" rtlCol="0">
            <a:spAutoFit/>
          </a:bodyPr>
          <a:lstStyle/>
          <a:p>
            <a:pPr marL="12700">
              <a:lnSpc>
                <a:spcPct val="110000"/>
              </a:lnSpc>
              <a:spcBef>
                <a:spcPts val="600"/>
              </a:spcBef>
            </a:pPr>
            <a:endParaRPr sz="1800" dirty="0">
              <a:latin typeface="Arial"/>
              <a:cs typeface="Arial"/>
            </a:endParaRPr>
          </a:p>
        </p:txBody>
      </p:sp>
      <p:pic>
        <p:nvPicPr>
          <p:cNvPr id="43" name="Picture 42" descr="TUH master logo.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89683" y="206658"/>
            <a:ext cx="2819400" cy="907767"/>
          </a:xfrm>
          <a:prstGeom prst="rect">
            <a:avLst/>
          </a:prstGeom>
        </p:spPr>
      </p:pic>
      <p:sp>
        <p:nvSpPr>
          <p:cNvPr id="19" name="bk object 18"/>
          <p:cNvSpPr/>
          <p:nvPr/>
        </p:nvSpPr>
        <p:spPr>
          <a:xfrm>
            <a:off x="7161989" y="2183515"/>
            <a:ext cx="3174365" cy="3134995"/>
          </a:xfrm>
          <a:custGeom>
            <a:avLst/>
            <a:gdLst/>
            <a:ahLst/>
            <a:cxnLst/>
            <a:rect l="l" t="t" r="r" b="b"/>
            <a:pathLst>
              <a:path w="3174365" h="3134995">
                <a:moveTo>
                  <a:pt x="1587144" y="0"/>
                </a:moveTo>
                <a:lnTo>
                  <a:pt x="1538621" y="718"/>
                </a:lnTo>
                <a:lnTo>
                  <a:pt x="1490460" y="2860"/>
                </a:lnTo>
                <a:lnTo>
                  <a:pt x="1442682" y="6404"/>
                </a:lnTo>
                <a:lnTo>
                  <a:pt x="1395307" y="11331"/>
                </a:lnTo>
                <a:lnTo>
                  <a:pt x="1348358" y="17619"/>
                </a:lnTo>
                <a:lnTo>
                  <a:pt x="1301853" y="25249"/>
                </a:lnTo>
                <a:lnTo>
                  <a:pt x="1255815" y="34200"/>
                </a:lnTo>
                <a:lnTo>
                  <a:pt x="1210263" y="44451"/>
                </a:lnTo>
                <a:lnTo>
                  <a:pt x="1165219" y="55982"/>
                </a:lnTo>
                <a:lnTo>
                  <a:pt x="1120703" y="68772"/>
                </a:lnTo>
                <a:lnTo>
                  <a:pt x="1076736" y="82801"/>
                </a:lnTo>
                <a:lnTo>
                  <a:pt x="1033338" y="98048"/>
                </a:lnTo>
                <a:lnTo>
                  <a:pt x="990532" y="114493"/>
                </a:lnTo>
                <a:lnTo>
                  <a:pt x="948336" y="132115"/>
                </a:lnTo>
                <a:lnTo>
                  <a:pt x="906773" y="150895"/>
                </a:lnTo>
                <a:lnTo>
                  <a:pt x="865862" y="170810"/>
                </a:lnTo>
                <a:lnTo>
                  <a:pt x="825625" y="191842"/>
                </a:lnTo>
                <a:lnTo>
                  <a:pt x="786082" y="213969"/>
                </a:lnTo>
                <a:lnTo>
                  <a:pt x="747255" y="237170"/>
                </a:lnTo>
                <a:lnTo>
                  <a:pt x="709163" y="261427"/>
                </a:lnTo>
                <a:lnTo>
                  <a:pt x="671827" y="286717"/>
                </a:lnTo>
                <a:lnTo>
                  <a:pt x="635269" y="313020"/>
                </a:lnTo>
                <a:lnTo>
                  <a:pt x="599509" y="340317"/>
                </a:lnTo>
                <a:lnTo>
                  <a:pt x="564568" y="368586"/>
                </a:lnTo>
                <a:lnTo>
                  <a:pt x="530466" y="397806"/>
                </a:lnTo>
                <a:lnTo>
                  <a:pt x="497224" y="427959"/>
                </a:lnTo>
                <a:lnTo>
                  <a:pt x="464864" y="459022"/>
                </a:lnTo>
                <a:lnTo>
                  <a:pt x="433405" y="490976"/>
                </a:lnTo>
                <a:lnTo>
                  <a:pt x="402869" y="523799"/>
                </a:lnTo>
                <a:lnTo>
                  <a:pt x="373277" y="557472"/>
                </a:lnTo>
                <a:lnTo>
                  <a:pt x="344648" y="591975"/>
                </a:lnTo>
                <a:lnTo>
                  <a:pt x="317004" y="627285"/>
                </a:lnTo>
                <a:lnTo>
                  <a:pt x="290366" y="663384"/>
                </a:lnTo>
                <a:lnTo>
                  <a:pt x="264754" y="700250"/>
                </a:lnTo>
                <a:lnTo>
                  <a:pt x="240189" y="737863"/>
                </a:lnTo>
                <a:lnTo>
                  <a:pt x="216692" y="776203"/>
                </a:lnTo>
                <a:lnTo>
                  <a:pt x="194283" y="815249"/>
                </a:lnTo>
                <a:lnTo>
                  <a:pt x="172984" y="854980"/>
                </a:lnTo>
                <a:lnTo>
                  <a:pt x="152815" y="895376"/>
                </a:lnTo>
                <a:lnTo>
                  <a:pt x="133796" y="936417"/>
                </a:lnTo>
                <a:lnTo>
                  <a:pt x="115950" y="978082"/>
                </a:lnTo>
                <a:lnTo>
                  <a:pt x="99295" y="1020350"/>
                </a:lnTo>
                <a:lnTo>
                  <a:pt x="83854" y="1063202"/>
                </a:lnTo>
                <a:lnTo>
                  <a:pt x="69647" y="1106616"/>
                </a:lnTo>
                <a:lnTo>
                  <a:pt x="56694" y="1150572"/>
                </a:lnTo>
                <a:lnTo>
                  <a:pt x="45016" y="1195050"/>
                </a:lnTo>
                <a:lnTo>
                  <a:pt x="34635" y="1240029"/>
                </a:lnTo>
                <a:lnTo>
                  <a:pt x="25571" y="1285489"/>
                </a:lnTo>
                <a:lnTo>
                  <a:pt x="17844" y="1331409"/>
                </a:lnTo>
                <a:lnTo>
                  <a:pt x="11475" y="1377768"/>
                </a:lnTo>
                <a:lnTo>
                  <a:pt x="6486" y="1424547"/>
                </a:lnTo>
                <a:lnTo>
                  <a:pt x="2896" y="1471724"/>
                </a:lnTo>
                <a:lnTo>
                  <a:pt x="727" y="1519279"/>
                </a:lnTo>
                <a:lnTo>
                  <a:pt x="0" y="1567192"/>
                </a:lnTo>
                <a:lnTo>
                  <a:pt x="0" y="3134385"/>
                </a:lnTo>
                <a:lnTo>
                  <a:pt x="1587144" y="3134385"/>
                </a:lnTo>
                <a:lnTo>
                  <a:pt x="1635666" y="3133666"/>
                </a:lnTo>
                <a:lnTo>
                  <a:pt x="1683827" y="3131525"/>
                </a:lnTo>
                <a:lnTo>
                  <a:pt x="1731604" y="3127980"/>
                </a:lnTo>
                <a:lnTo>
                  <a:pt x="1778978" y="3123053"/>
                </a:lnTo>
                <a:lnTo>
                  <a:pt x="1825927" y="3116765"/>
                </a:lnTo>
                <a:lnTo>
                  <a:pt x="1872431" y="3109135"/>
                </a:lnTo>
                <a:lnTo>
                  <a:pt x="1918469" y="3100184"/>
                </a:lnTo>
                <a:lnTo>
                  <a:pt x="1964020" y="3089934"/>
                </a:lnTo>
                <a:lnTo>
                  <a:pt x="2009064" y="3078403"/>
                </a:lnTo>
                <a:lnTo>
                  <a:pt x="2053579" y="3065613"/>
                </a:lnTo>
                <a:lnTo>
                  <a:pt x="2097546" y="3051584"/>
                </a:lnTo>
                <a:lnTo>
                  <a:pt x="2140943" y="3036337"/>
                </a:lnTo>
                <a:lnTo>
                  <a:pt x="2183749" y="3019892"/>
                </a:lnTo>
                <a:lnTo>
                  <a:pt x="2225944" y="3002269"/>
                </a:lnTo>
                <a:lnTo>
                  <a:pt x="2267507" y="2983490"/>
                </a:lnTo>
                <a:lnTo>
                  <a:pt x="2308417" y="2963574"/>
                </a:lnTo>
                <a:lnTo>
                  <a:pt x="2348654" y="2942543"/>
                </a:lnTo>
                <a:lnTo>
                  <a:pt x="2388196" y="2920416"/>
                </a:lnTo>
                <a:lnTo>
                  <a:pt x="2427024" y="2897214"/>
                </a:lnTo>
                <a:lnTo>
                  <a:pt x="2465116" y="2872958"/>
                </a:lnTo>
                <a:lnTo>
                  <a:pt x="2502451" y="2847668"/>
                </a:lnTo>
                <a:lnTo>
                  <a:pt x="2539009" y="2821364"/>
                </a:lnTo>
                <a:lnTo>
                  <a:pt x="2574769" y="2794068"/>
                </a:lnTo>
                <a:lnTo>
                  <a:pt x="2609710" y="2765799"/>
                </a:lnTo>
                <a:lnTo>
                  <a:pt x="2643811" y="2736578"/>
                </a:lnTo>
                <a:lnTo>
                  <a:pt x="2677052" y="2706426"/>
                </a:lnTo>
                <a:lnTo>
                  <a:pt x="2709413" y="2675362"/>
                </a:lnTo>
                <a:lnTo>
                  <a:pt x="2740871" y="2643409"/>
                </a:lnTo>
                <a:lnTo>
                  <a:pt x="2771407" y="2610585"/>
                </a:lnTo>
                <a:lnTo>
                  <a:pt x="2801000" y="2576912"/>
                </a:lnTo>
                <a:lnTo>
                  <a:pt x="2829628" y="2542410"/>
                </a:lnTo>
                <a:lnTo>
                  <a:pt x="2857272" y="2507099"/>
                </a:lnTo>
                <a:lnTo>
                  <a:pt x="2883910" y="2471001"/>
                </a:lnTo>
                <a:lnTo>
                  <a:pt x="2909522" y="2434134"/>
                </a:lnTo>
                <a:lnTo>
                  <a:pt x="2934087" y="2396521"/>
                </a:lnTo>
                <a:lnTo>
                  <a:pt x="2957584" y="2358182"/>
                </a:lnTo>
                <a:lnTo>
                  <a:pt x="2979992" y="2319136"/>
                </a:lnTo>
                <a:lnTo>
                  <a:pt x="3001292" y="2279405"/>
                </a:lnTo>
                <a:lnTo>
                  <a:pt x="3021461" y="2239008"/>
                </a:lnTo>
                <a:lnTo>
                  <a:pt x="3040479" y="2197967"/>
                </a:lnTo>
                <a:lnTo>
                  <a:pt x="3058325" y="2156303"/>
                </a:lnTo>
                <a:lnTo>
                  <a:pt x="3074980" y="2114034"/>
                </a:lnTo>
                <a:lnTo>
                  <a:pt x="3090421" y="2071182"/>
                </a:lnTo>
                <a:lnTo>
                  <a:pt x="3104628" y="2027768"/>
                </a:lnTo>
                <a:lnTo>
                  <a:pt x="3117581" y="1983812"/>
                </a:lnTo>
                <a:lnTo>
                  <a:pt x="3129259" y="1939334"/>
                </a:lnTo>
                <a:lnTo>
                  <a:pt x="3139640" y="1894355"/>
                </a:lnTo>
                <a:lnTo>
                  <a:pt x="3148705" y="1848895"/>
                </a:lnTo>
                <a:lnTo>
                  <a:pt x="3156431" y="1802976"/>
                </a:lnTo>
                <a:lnTo>
                  <a:pt x="3162800" y="1756616"/>
                </a:lnTo>
                <a:lnTo>
                  <a:pt x="3167789" y="1709838"/>
                </a:lnTo>
                <a:lnTo>
                  <a:pt x="3171379" y="1662661"/>
                </a:lnTo>
                <a:lnTo>
                  <a:pt x="3173548" y="1615105"/>
                </a:lnTo>
                <a:lnTo>
                  <a:pt x="3174276" y="1567192"/>
                </a:lnTo>
                <a:lnTo>
                  <a:pt x="3173548" y="1519279"/>
                </a:lnTo>
                <a:lnTo>
                  <a:pt x="3171379" y="1471724"/>
                </a:lnTo>
                <a:lnTo>
                  <a:pt x="3167789" y="1424547"/>
                </a:lnTo>
                <a:lnTo>
                  <a:pt x="3162800" y="1377768"/>
                </a:lnTo>
                <a:lnTo>
                  <a:pt x="3156431" y="1331409"/>
                </a:lnTo>
                <a:lnTo>
                  <a:pt x="3148705" y="1285489"/>
                </a:lnTo>
                <a:lnTo>
                  <a:pt x="3139640" y="1240029"/>
                </a:lnTo>
                <a:lnTo>
                  <a:pt x="3129259" y="1195050"/>
                </a:lnTo>
                <a:lnTo>
                  <a:pt x="3117581" y="1150572"/>
                </a:lnTo>
                <a:lnTo>
                  <a:pt x="3104628" y="1106616"/>
                </a:lnTo>
                <a:lnTo>
                  <a:pt x="3090421" y="1063202"/>
                </a:lnTo>
                <a:lnTo>
                  <a:pt x="3074980" y="1020350"/>
                </a:lnTo>
                <a:lnTo>
                  <a:pt x="3058325" y="978082"/>
                </a:lnTo>
                <a:lnTo>
                  <a:pt x="3040479" y="936417"/>
                </a:lnTo>
                <a:lnTo>
                  <a:pt x="3021461" y="895376"/>
                </a:lnTo>
                <a:lnTo>
                  <a:pt x="3001292" y="854980"/>
                </a:lnTo>
                <a:lnTo>
                  <a:pt x="2979992" y="815249"/>
                </a:lnTo>
                <a:lnTo>
                  <a:pt x="2957584" y="776203"/>
                </a:lnTo>
                <a:lnTo>
                  <a:pt x="2934087" y="737863"/>
                </a:lnTo>
                <a:lnTo>
                  <a:pt x="2909522" y="700250"/>
                </a:lnTo>
                <a:lnTo>
                  <a:pt x="2883910" y="663384"/>
                </a:lnTo>
                <a:lnTo>
                  <a:pt x="2857272" y="627285"/>
                </a:lnTo>
                <a:lnTo>
                  <a:pt x="2829628" y="591975"/>
                </a:lnTo>
                <a:lnTo>
                  <a:pt x="2801000" y="557472"/>
                </a:lnTo>
                <a:lnTo>
                  <a:pt x="2771407" y="523799"/>
                </a:lnTo>
                <a:lnTo>
                  <a:pt x="2740871" y="490976"/>
                </a:lnTo>
                <a:lnTo>
                  <a:pt x="2709413" y="459022"/>
                </a:lnTo>
                <a:lnTo>
                  <a:pt x="2677052" y="427959"/>
                </a:lnTo>
                <a:lnTo>
                  <a:pt x="2643811" y="397806"/>
                </a:lnTo>
                <a:lnTo>
                  <a:pt x="2609710" y="368586"/>
                </a:lnTo>
                <a:lnTo>
                  <a:pt x="2574769" y="340317"/>
                </a:lnTo>
                <a:lnTo>
                  <a:pt x="2539009" y="313020"/>
                </a:lnTo>
                <a:lnTo>
                  <a:pt x="2502451" y="286717"/>
                </a:lnTo>
                <a:lnTo>
                  <a:pt x="2465116" y="261427"/>
                </a:lnTo>
                <a:lnTo>
                  <a:pt x="2427024" y="237170"/>
                </a:lnTo>
                <a:lnTo>
                  <a:pt x="2388196" y="213969"/>
                </a:lnTo>
                <a:lnTo>
                  <a:pt x="2348654" y="191842"/>
                </a:lnTo>
                <a:lnTo>
                  <a:pt x="2308417" y="170810"/>
                </a:lnTo>
                <a:lnTo>
                  <a:pt x="2267507" y="150895"/>
                </a:lnTo>
                <a:lnTo>
                  <a:pt x="2225944" y="132115"/>
                </a:lnTo>
                <a:lnTo>
                  <a:pt x="2183749" y="114493"/>
                </a:lnTo>
                <a:lnTo>
                  <a:pt x="2140943" y="98048"/>
                </a:lnTo>
                <a:lnTo>
                  <a:pt x="2097546" y="82801"/>
                </a:lnTo>
                <a:lnTo>
                  <a:pt x="2053579" y="68772"/>
                </a:lnTo>
                <a:lnTo>
                  <a:pt x="2009064" y="55982"/>
                </a:lnTo>
                <a:lnTo>
                  <a:pt x="1964020" y="44451"/>
                </a:lnTo>
                <a:lnTo>
                  <a:pt x="1918469" y="34200"/>
                </a:lnTo>
                <a:lnTo>
                  <a:pt x="1872431" y="25249"/>
                </a:lnTo>
                <a:lnTo>
                  <a:pt x="1825927" y="17619"/>
                </a:lnTo>
                <a:lnTo>
                  <a:pt x="1778978" y="11331"/>
                </a:lnTo>
                <a:lnTo>
                  <a:pt x="1731604" y="6404"/>
                </a:lnTo>
                <a:lnTo>
                  <a:pt x="1683827" y="2860"/>
                </a:lnTo>
                <a:lnTo>
                  <a:pt x="1635666" y="718"/>
                </a:lnTo>
                <a:lnTo>
                  <a:pt x="1587144" y="0"/>
                </a:lnTo>
                <a:close/>
              </a:path>
            </a:pathLst>
          </a:custGeom>
          <a:solidFill>
            <a:srgbClr val="FFFFFF"/>
          </a:solidFill>
        </p:spPr>
        <p:txBody>
          <a:bodyPr wrap="square" lIns="0" tIns="0" rIns="0" bIns="0" rtlCol="0"/>
          <a:lstStyle/>
          <a:p>
            <a:pPr>
              <a:lnSpc>
                <a:spcPct val="110000"/>
              </a:lnSpc>
              <a:spcBef>
                <a:spcPts val="600"/>
              </a:spcBef>
            </a:pPr>
            <a:endParaRPr/>
          </a:p>
        </p:txBody>
      </p:sp>
      <p:sp>
        <p:nvSpPr>
          <p:cNvPr id="9" name="Rectangle 8"/>
          <p:cNvSpPr/>
          <p:nvPr/>
        </p:nvSpPr>
        <p:spPr>
          <a:xfrm>
            <a:off x="7176697" y="2563847"/>
            <a:ext cx="3304419" cy="2142126"/>
          </a:xfrm>
          <a:prstGeom prst="rect">
            <a:avLst/>
          </a:prstGeom>
        </p:spPr>
        <p:txBody>
          <a:bodyPr wrap="square">
            <a:spAutoFit/>
          </a:bodyPr>
          <a:lstStyle/>
          <a:p>
            <a:pPr marL="12700">
              <a:lnSpc>
                <a:spcPct val="110000"/>
              </a:lnSpc>
              <a:spcBef>
                <a:spcPts val="600"/>
              </a:spcBef>
            </a:pPr>
            <a:r>
              <a:rPr lang="en-IE" sz="2800" b="1" dirty="0" smtClean="0">
                <a:solidFill>
                  <a:srgbClr val="0075BF"/>
                </a:solidFill>
                <a:cs typeface="Arial"/>
              </a:rPr>
              <a:t>  </a:t>
            </a:r>
          </a:p>
          <a:p>
            <a:pPr marL="12700">
              <a:lnSpc>
                <a:spcPct val="110000"/>
              </a:lnSpc>
              <a:spcBef>
                <a:spcPts val="600"/>
              </a:spcBef>
            </a:pPr>
            <a:r>
              <a:rPr lang="en-IE" sz="4400" b="1" dirty="0" smtClean="0">
                <a:solidFill>
                  <a:srgbClr val="0075BF"/>
                </a:solidFill>
                <a:cs typeface="Arial"/>
              </a:rPr>
              <a:t>COVID-19</a:t>
            </a:r>
          </a:p>
          <a:p>
            <a:pPr marL="12700">
              <a:lnSpc>
                <a:spcPct val="110000"/>
              </a:lnSpc>
              <a:spcBef>
                <a:spcPts val="600"/>
              </a:spcBef>
            </a:pPr>
            <a:r>
              <a:rPr lang="en-IE" sz="2000" b="1" dirty="0" smtClean="0">
                <a:cs typeface="Arial"/>
              </a:rPr>
              <a:t>Advice for suspected or positive Patients</a:t>
            </a:r>
          </a:p>
        </p:txBody>
      </p:sp>
      <p:sp>
        <p:nvSpPr>
          <p:cNvPr id="26" name="TextBox 25"/>
          <p:cNvSpPr txBox="1"/>
          <p:nvPr/>
        </p:nvSpPr>
        <p:spPr>
          <a:xfrm>
            <a:off x="8812222" y="2010460"/>
            <a:ext cx="1258878" cy="698653"/>
          </a:xfrm>
          <a:prstGeom prst="rect">
            <a:avLst/>
          </a:prstGeom>
          <a:noFill/>
        </p:spPr>
        <p:txBody>
          <a:bodyPr wrap="none" rtlCol="0">
            <a:spAutoFit/>
          </a:bodyPr>
          <a:lstStyle/>
          <a:p>
            <a:pPr algn="ctr">
              <a:lnSpc>
                <a:spcPct val="110000"/>
              </a:lnSpc>
              <a:spcBef>
                <a:spcPts val="600"/>
              </a:spcBef>
            </a:pPr>
            <a:r>
              <a:rPr lang="en-US" sz="1200" b="1" dirty="0" smtClean="0">
                <a:solidFill>
                  <a:schemeClr val="bg1"/>
                </a:solidFill>
                <a:latin typeface="Arial"/>
                <a:cs typeface="Arial"/>
              </a:rPr>
              <a:t>PATIENT</a:t>
            </a:r>
            <a:br>
              <a:rPr lang="en-US" sz="1200" b="1" dirty="0" smtClean="0">
                <a:solidFill>
                  <a:schemeClr val="bg1"/>
                </a:solidFill>
                <a:latin typeface="Arial"/>
                <a:cs typeface="Arial"/>
              </a:rPr>
            </a:br>
            <a:r>
              <a:rPr lang="en-US" sz="1200" b="1" dirty="0" smtClean="0">
                <a:solidFill>
                  <a:schemeClr val="bg1"/>
                </a:solidFill>
                <a:latin typeface="Arial"/>
                <a:cs typeface="Arial"/>
              </a:rPr>
              <a:t>INFORMATION</a:t>
            </a:r>
            <a:r>
              <a:rPr lang="en-US" sz="1200" b="1" dirty="0">
                <a:solidFill>
                  <a:schemeClr val="bg1"/>
                </a:solidFill>
                <a:latin typeface="Arial"/>
                <a:cs typeface="Arial"/>
              </a:rPr>
              <a:t/>
            </a:r>
            <a:br>
              <a:rPr lang="en-US" sz="1200" b="1" dirty="0">
                <a:solidFill>
                  <a:schemeClr val="bg1"/>
                </a:solidFill>
                <a:latin typeface="Arial"/>
                <a:cs typeface="Arial"/>
              </a:rPr>
            </a:br>
            <a:r>
              <a:rPr lang="en-US" sz="1200" b="1" dirty="0" smtClean="0">
                <a:solidFill>
                  <a:schemeClr val="bg1"/>
                </a:solidFill>
                <a:latin typeface="Arial"/>
                <a:cs typeface="Arial"/>
              </a:rPr>
              <a:t>LEAFLET</a:t>
            </a:r>
            <a:endParaRPr lang="en-US" sz="1200" b="1" dirty="0">
              <a:solidFill>
                <a:schemeClr val="bg1"/>
              </a:solidFill>
              <a:latin typeface="Arial"/>
              <a:cs typeface="Arial"/>
            </a:endParaRPr>
          </a:p>
        </p:txBody>
      </p:sp>
      <p:sp>
        <p:nvSpPr>
          <p:cNvPr id="21" name="bk object 17"/>
          <p:cNvSpPr/>
          <p:nvPr/>
        </p:nvSpPr>
        <p:spPr>
          <a:xfrm>
            <a:off x="5850" y="23486"/>
            <a:ext cx="3394377" cy="7562849"/>
          </a:xfrm>
          <a:custGeom>
            <a:avLst/>
            <a:gdLst/>
            <a:ahLst/>
            <a:cxnLst/>
            <a:rect l="l" t="t" r="r" b="b"/>
            <a:pathLst>
              <a:path w="3564254" h="4797425">
                <a:moveTo>
                  <a:pt x="0" y="4796993"/>
                </a:moveTo>
                <a:lnTo>
                  <a:pt x="3564001" y="4796993"/>
                </a:lnTo>
                <a:lnTo>
                  <a:pt x="3564001" y="0"/>
                </a:lnTo>
                <a:lnTo>
                  <a:pt x="0" y="0"/>
                </a:lnTo>
                <a:lnTo>
                  <a:pt x="0" y="4796993"/>
                </a:lnTo>
                <a:close/>
              </a:path>
            </a:pathLst>
          </a:custGeom>
          <a:solidFill>
            <a:srgbClr val="0075BF"/>
          </a:solidFill>
        </p:spPr>
        <p:txBody>
          <a:bodyPr wrap="square" lIns="0" tIns="0" rIns="0" bIns="0" rtlCol="0"/>
          <a:lstStyle/>
          <a:p>
            <a:endParaRPr dirty="0"/>
          </a:p>
        </p:txBody>
      </p:sp>
      <p:sp>
        <p:nvSpPr>
          <p:cNvPr id="22" name="Oval 21"/>
          <p:cNvSpPr/>
          <p:nvPr/>
        </p:nvSpPr>
        <p:spPr>
          <a:xfrm>
            <a:off x="8895982" y="1771734"/>
            <a:ext cx="1219200" cy="1219200"/>
          </a:xfrm>
          <a:prstGeom prst="ellipse">
            <a:avLst/>
          </a:prstGeom>
          <a:solidFill>
            <a:srgbClr val="DC5B17"/>
          </a:solidFill>
          <a:ln w="31750">
            <a:solidFill>
              <a:schemeClr val="bg1"/>
            </a:solid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lnSpc>
                <a:spcPct val="110000"/>
              </a:lnSpc>
              <a:spcBef>
                <a:spcPts val="600"/>
              </a:spcBef>
            </a:pPr>
            <a:endParaRPr lang="en-US" sz="1100" dirty="0">
              <a:latin typeface="Arial"/>
              <a:cs typeface="Arial"/>
            </a:endParaRPr>
          </a:p>
        </p:txBody>
      </p:sp>
      <p:sp>
        <p:nvSpPr>
          <p:cNvPr id="23" name="TextBox 22"/>
          <p:cNvSpPr txBox="1"/>
          <p:nvPr/>
        </p:nvSpPr>
        <p:spPr>
          <a:xfrm>
            <a:off x="9005997" y="1997176"/>
            <a:ext cx="1258878" cy="698653"/>
          </a:xfrm>
          <a:prstGeom prst="rect">
            <a:avLst/>
          </a:prstGeom>
          <a:noFill/>
        </p:spPr>
        <p:txBody>
          <a:bodyPr wrap="none" rtlCol="0">
            <a:spAutoFit/>
          </a:bodyPr>
          <a:lstStyle/>
          <a:p>
            <a:pPr algn="ctr">
              <a:lnSpc>
                <a:spcPct val="110000"/>
              </a:lnSpc>
              <a:spcBef>
                <a:spcPts val="600"/>
              </a:spcBef>
            </a:pPr>
            <a:r>
              <a:rPr lang="en-US" sz="1200" b="1" dirty="0" smtClean="0">
                <a:solidFill>
                  <a:schemeClr val="bg1"/>
                </a:solidFill>
                <a:latin typeface="Arial"/>
                <a:cs typeface="Arial"/>
              </a:rPr>
              <a:t>PATIENT</a:t>
            </a:r>
            <a:br>
              <a:rPr lang="en-US" sz="1200" b="1" dirty="0" smtClean="0">
                <a:solidFill>
                  <a:schemeClr val="bg1"/>
                </a:solidFill>
                <a:latin typeface="Arial"/>
                <a:cs typeface="Arial"/>
              </a:rPr>
            </a:br>
            <a:r>
              <a:rPr lang="en-US" sz="1200" b="1" dirty="0" smtClean="0">
                <a:solidFill>
                  <a:schemeClr val="bg1"/>
                </a:solidFill>
                <a:latin typeface="Arial"/>
                <a:cs typeface="Arial"/>
              </a:rPr>
              <a:t>INFORMATION</a:t>
            </a:r>
            <a:r>
              <a:rPr lang="en-US" sz="1200" b="1" dirty="0">
                <a:solidFill>
                  <a:schemeClr val="bg1"/>
                </a:solidFill>
                <a:latin typeface="Arial"/>
                <a:cs typeface="Arial"/>
              </a:rPr>
              <a:t/>
            </a:r>
            <a:br>
              <a:rPr lang="en-US" sz="1200" b="1" dirty="0">
                <a:solidFill>
                  <a:schemeClr val="bg1"/>
                </a:solidFill>
                <a:latin typeface="Arial"/>
                <a:cs typeface="Arial"/>
              </a:rPr>
            </a:br>
            <a:r>
              <a:rPr lang="en-US" sz="1200" b="1" dirty="0" smtClean="0">
                <a:solidFill>
                  <a:schemeClr val="bg1"/>
                </a:solidFill>
                <a:latin typeface="Arial"/>
                <a:cs typeface="Arial"/>
              </a:rPr>
              <a:t>LEAFLET</a:t>
            </a:r>
            <a:endParaRPr lang="en-US" sz="1200" b="1" dirty="0">
              <a:solidFill>
                <a:schemeClr val="bg1"/>
              </a:solidFill>
              <a:latin typeface="Arial"/>
              <a:cs typeface="Arial"/>
            </a:endParaRPr>
          </a:p>
        </p:txBody>
      </p:sp>
      <p:sp>
        <p:nvSpPr>
          <p:cNvPr id="2" name="TextBox 1"/>
          <p:cNvSpPr txBox="1"/>
          <p:nvPr/>
        </p:nvSpPr>
        <p:spPr>
          <a:xfrm>
            <a:off x="5159327" y="7304377"/>
            <a:ext cx="1212191" cy="530915"/>
          </a:xfrm>
          <a:prstGeom prst="rect">
            <a:avLst/>
          </a:prstGeom>
          <a:noFill/>
        </p:spPr>
        <p:txBody>
          <a:bodyPr wrap="none" rtlCol="0">
            <a:spAutoFit/>
          </a:bodyPr>
          <a:lstStyle/>
          <a:p>
            <a:r>
              <a:rPr lang="en-IE" sz="1050" smtClean="0"/>
              <a:t>MPINFEC037-02</a:t>
            </a:r>
            <a:endParaRPr lang="en-IE" sz="1050" dirty="0" smtClean="0"/>
          </a:p>
          <a:p>
            <a:endParaRPr lang="en-IE" dirty="0"/>
          </a:p>
        </p:txBody>
      </p:sp>
      <p:sp>
        <p:nvSpPr>
          <p:cNvPr id="24" name="object 17"/>
          <p:cNvSpPr txBox="1"/>
          <p:nvPr/>
        </p:nvSpPr>
        <p:spPr>
          <a:xfrm>
            <a:off x="3702074" y="51590"/>
            <a:ext cx="3222895" cy="1958870"/>
          </a:xfrm>
          <a:prstGeom prst="rect">
            <a:avLst/>
          </a:prstGeom>
        </p:spPr>
        <p:txBody>
          <a:bodyPr vert="horz" wrap="square" lIns="0" tIns="159385" rIns="0" bIns="0" rtlCol="0">
            <a:spAutoFit/>
          </a:bodyPr>
          <a:lstStyle/>
          <a:p>
            <a:r>
              <a:rPr lang="en-IE" sz="1400" b="1" spc="-5" dirty="0" smtClean="0">
                <a:solidFill>
                  <a:srgbClr val="0070C0"/>
                </a:solidFill>
                <a:latin typeface="Arial"/>
                <a:cs typeface="Arial"/>
              </a:rPr>
              <a:t>Will </a:t>
            </a:r>
            <a:r>
              <a:rPr lang="en-IE" sz="1400" b="1" spc="-5" dirty="0">
                <a:solidFill>
                  <a:srgbClr val="0070C0"/>
                </a:solidFill>
                <a:latin typeface="Arial"/>
                <a:cs typeface="Arial"/>
              </a:rPr>
              <a:t>my discharge from hospital be affected </a:t>
            </a:r>
            <a:r>
              <a:rPr lang="en-IE" sz="1400" b="1" spc="-5" dirty="0" smtClean="0">
                <a:solidFill>
                  <a:srgbClr val="0070C0"/>
                </a:solidFill>
                <a:latin typeface="Arial"/>
                <a:cs typeface="Arial"/>
              </a:rPr>
              <a:t>because I am isolated? </a:t>
            </a:r>
          </a:p>
          <a:p>
            <a:r>
              <a:rPr lang="en-IE" sz="1100" dirty="0" smtClean="0">
                <a:solidFill>
                  <a:srgbClr val="002060"/>
                </a:solidFill>
              </a:rPr>
              <a:t>Usually </a:t>
            </a:r>
            <a:r>
              <a:rPr lang="en-IE" sz="1100" dirty="0">
                <a:solidFill>
                  <a:srgbClr val="002060"/>
                </a:solidFill>
              </a:rPr>
              <a:t>there is no delay if you </a:t>
            </a:r>
            <a:r>
              <a:rPr lang="en-IE" sz="1100" dirty="0" smtClean="0">
                <a:solidFill>
                  <a:srgbClr val="002060"/>
                </a:solidFill>
              </a:rPr>
              <a:t>are </a:t>
            </a:r>
            <a:r>
              <a:rPr lang="en-IE" sz="1100" dirty="0">
                <a:solidFill>
                  <a:srgbClr val="002060"/>
                </a:solidFill>
              </a:rPr>
              <a:t>returning to your own home. If you are being transferred to a nursing or Residential home or transferred to another hospital you may experience a slight delay as the organisation may need to place you in a single room and this may take time to organise. </a:t>
            </a:r>
          </a:p>
          <a:p>
            <a:pPr marL="12700">
              <a:lnSpc>
                <a:spcPct val="100000"/>
              </a:lnSpc>
              <a:spcBef>
                <a:spcPts val="1255"/>
              </a:spcBef>
            </a:pPr>
            <a:endParaRPr lang="en-IE" sz="1200" b="1" spc="-20" dirty="0" smtClean="0">
              <a:solidFill>
                <a:srgbClr val="002060"/>
              </a:solidFill>
              <a:latin typeface="+mj-lt"/>
              <a:cs typeface="Arial"/>
            </a:endParaRPr>
          </a:p>
        </p:txBody>
      </p:sp>
      <p:sp>
        <p:nvSpPr>
          <p:cNvPr id="29" name="Rectangle 28"/>
          <p:cNvSpPr/>
          <p:nvPr/>
        </p:nvSpPr>
        <p:spPr>
          <a:xfrm>
            <a:off x="3524997" y="5070103"/>
            <a:ext cx="3228413" cy="2123658"/>
          </a:xfrm>
          <a:prstGeom prst="rect">
            <a:avLst/>
          </a:prstGeom>
        </p:spPr>
        <p:txBody>
          <a:bodyPr wrap="square">
            <a:spAutoFit/>
          </a:bodyPr>
          <a:lstStyle/>
          <a:p>
            <a:endParaRPr lang="en-US" sz="1100" dirty="0" smtClean="0">
              <a:solidFill>
                <a:schemeClr val="tx1">
                  <a:lumMod val="50000"/>
                </a:schemeClr>
              </a:solidFill>
              <a:cs typeface="Arial" panose="020B0604020202020204" pitchFamily="34" charset="0"/>
            </a:endParaRPr>
          </a:p>
          <a:p>
            <a:endParaRPr lang="en-US" sz="1100" dirty="0" smtClean="0">
              <a:solidFill>
                <a:schemeClr val="tx1">
                  <a:lumMod val="50000"/>
                </a:schemeClr>
              </a:solidFill>
              <a:cs typeface="Arial" panose="020B0604020202020204" pitchFamily="34" charset="0"/>
            </a:endParaRPr>
          </a:p>
          <a:p>
            <a:r>
              <a:rPr lang="en-US" sz="1100" dirty="0" smtClean="0">
                <a:solidFill>
                  <a:schemeClr val="tx1">
                    <a:lumMod val="50000"/>
                  </a:schemeClr>
                </a:solidFill>
                <a:cs typeface="Arial" panose="020B0604020202020204" pitchFamily="34" charset="0"/>
              </a:rPr>
              <a:t>We </a:t>
            </a:r>
            <a:r>
              <a:rPr lang="en-US" sz="1100" dirty="0">
                <a:solidFill>
                  <a:schemeClr val="tx1">
                    <a:lumMod val="50000"/>
                  </a:schemeClr>
                </a:solidFill>
                <a:cs typeface="Arial" panose="020B0604020202020204" pitchFamily="34" charset="0"/>
              </a:rPr>
              <a:t>have made every possible effort to make sure that all the information provided in this leaflet is true, accurate, complete and up to date at time of publication</a:t>
            </a:r>
            <a:r>
              <a:rPr lang="en-US" sz="1100" dirty="0" smtClean="0">
                <a:solidFill>
                  <a:schemeClr val="tx1">
                    <a:lumMod val="50000"/>
                  </a:schemeClr>
                </a:solidFill>
                <a:cs typeface="Arial" panose="020B0604020202020204" pitchFamily="34" charset="0"/>
              </a:rPr>
              <a:t>.</a:t>
            </a:r>
          </a:p>
          <a:p>
            <a:r>
              <a:rPr lang="en-IE" sz="1100" b="1" dirty="0">
                <a:latin typeface="Arial" panose="020B0604020202020204" pitchFamily="34" charset="0"/>
              </a:rPr>
              <a:t>References: </a:t>
            </a:r>
            <a:r>
              <a:rPr lang="en-IE" sz="1100" b="1" dirty="0" smtClean="0">
                <a:latin typeface="Arial" panose="020B0604020202020204" pitchFamily="34" charset="0"/>
              </a:rPr>
              <a:t>HSE.ie &amp; HPSC.ie</a:t>
            </a:r>
            <a:endParaRPr lang="en-IE" sz="1100" b="1" dirty="0"/>
          </a:p>
          <a:p>
            <a:endParaRPr lang="en-US" sz="1100" dirty="0">
              <a:solidFill>
                <a:schemeClr val="tx1">
                  <a:lumMod val="50000"/>
                </a:schemeClr>
              </a:solidFill>
              <a:cs typeface="Arial" panose="020B0604020202020204" pitchFamily="34" charset="0"/>
            </a:endParaRPr>
          </a:p>
          <a:p>
            <a:endParaRPr lang="en-US" sz="1100" dirty="0" smtClean="0">
              <a:solidFill>
                <a:schemeClr val="tx1">
                  <a:lumMod val="50000"/>
                </a:schemeClr>
              </a:solidFill>
              <a:cs typeface="Arial" panose="020B0604020202020204" pitchFamily="34" charset="0"/>
            </a:endParaRPr>
          </a:p>
          <a:p>
            <a:r>
              <a:rPr lang="en-US" sz="1100" dirty="0" smtClean="0">
                <a:solidFill>
                  <a:schemeClr val="tx1">
                    <a:lumMod val="50000"/>
                  </a:schemeClr>
                </a:solidFill>
                <a:cs typeface="Arial" panose="020B0604020202020204" pitchFamily="34" charset="0"/>
              </a:rPr>
              <a:t>Publication Date:19/11/2020</a:t>
            </a:r>
            <a:endParaRPr lang="en-US" sz="1100" dirty="0">
              <a:latin typeface="Calibri (Body)"/>
              <a:cs typeface="Arial" panose="020B0604020202020204" pitchFamily="34" charset="0"/>
            </a:endParaRPr>
          </a:p>
          <a:p>
            <a:r>
              <a:rPr lang="en-US" sz="1100" dirty="0">
                <a:latin typeface="Calibri (Body)"/>
                <a:cs typeface="Arial" panose="020B0604020202020204" pitchFamily="34" charset="0"/>
              </a:rPr>
              <a:t>Version 5</a:t>
            </a:r>
            <a:r>
              <a:rPr lang="en-US" sz="1100" dirty="0" smtClean="0">
                <a:latin typeface="Calibri (Body)"/>
                <a:cs typeface="Arial" panose="020B0604020202020204" pitchFamily="34" charset="0"/>
              </a:rPr>
              <a:t>. </a:t>
            </a:r>
            <a:endParaRPr lang="en-US" sz="1100" dirty="0" smtClean="0">
              <a:solidFill>
                <a:schemeClr val="tx1">
                  <a:lumMod val="50000"/>
                </a:schemeClr>
              </a:solidFill>
              <a:cs typeface="Arial" panose="020B0604020202020204" pitchFamily="34" charset="0"/>
            </a:endParaRPr>
          </a:p>
          <a:p>
            <a:endParaRPr lang="en-US" sz="1100" dirty="0">
              <a:solidFill>
                <a:schemeClr val="tx1">
                  <a:lumMod val="50000"/>
                </a:schemeClr>
              </a:solidFill>
              <a:cs typeface="Arial" panose="020B0604020202020204" pitchFamily="34" charset="0"/>
            </a:endParaRPr>
          </a:p>
        </p:txBody>
      </p:sp>
      <p:sp>
        <p:nvSpPr>
          <p:cNvPr id="30" name="TextBox 29"/>
          <p:cNvSpPr txBox="1"/>
          <p:nvPr/>
        </p:nvSpPr>
        <p:spPr>
          <a:xfrm>
            <a:off x="3620356" y="1689542"/>
            <a:ext cx="3228413" cy="1492716"/>
          </a:xfrm>
          <a:prstGeom prst="rect">
            <a:avLst/>
          </a:prstGeom>
          <a:noFill/>
        </p:spPr>
        <p:txBody>
          <a:bodyPr wrap="square" rtlCol="0">
            <a:spAutoFit/>
          </a:bodyPr>
          <a:lstStyle/>
          <a:p>
            <a:r>
              <a:rPr lang="en-IE" sz="1400" b="1" dirty="0" smtClean="0">
                <a:solidFill>
                  <a:srgbClr val="0075BF"/>
                </a:solidFill>
                <a:cs typeface="Arial"/>
              </a:rPr>
              <a:t>Where </a:t>
            </a:r>
            <a:r>
              <a:rPr lang="en-IE" sz="1400" b="1" dirty="0">
                <a:solidFill>
                  <a:srgbClr val="0075BF"/>
                </a:solidFill>
                <a:cs typeface="Arial"/>
              </a:rPr>
              <a:t>can I get further advice</a:t>
            </a:r>
            <a:r>
              <a:rPr lang="en-IE" sz="1400" b="1" dirty="0" smtClean="0">
                <a:solidFill>
                  <a:srgbClr val="0075BF"/>
                </a:solidFill>
                <a:cs typeface="Arial"/>
              </a:rPr>
              <a:t>?</a:t>
            </a:r>
            <a:r>
              <a:rPr lang="en-IE" sz="1100" b="1" dirty="0">
                <a:cs typeface="Arial"/>
              </a:rPr>
              <a:t/>
            </a:r>
            <a:br>
              <a:rPr lang="en-IE" sz="1100" b="1" dirty="0">
                <a:cs typeface="Arial"/>
              </a:rPr>
            </a:br>
            <a:r>
              <a:rPr lang="en-IE" sz="1100" dirty="0">
                <a:cs typeface="Arial"/>
              </a:rPr>
              <a:t>For further advice and information, talk to the nurse </a:t>
            </a:r>
            <a:r>
              <a:rPr lang="en-IE" sz="1100" dirty="0" smtClean="0">
                <a:cs typeface="Arial"/>
              </a:rPr>
              <a:t>looking </a:t>
            </a:r>
            <a:r>
              <a:rPr lang="en-IE" sz="1100" dirty="0">
                <a:cs typeface="Arial"/>
              </a:rPr>
              <a:t>after you or the nurse manager in charge </a:t>
            </a:r>
            <a:r>
              <a:rPr lang="en-IE" sz="1100" dirty="0" smtClean="0">
                <a:cs typeface="Arial"/>
              </a:rPr>
              <a:t>of the </a:t>
            </a:r>
            <a:r>
              <a:rPr lang="en-IE" sz="1100" dirty="0">
                <a:cs typeface="Arial"/>
              </a:rPr>
              <a:t>ward. </a:t>
            </a:r>
            <a:endParaRPr lang="en-IE" sz="1100" dirty="0" smtClean="0">
              <a:cs typeface="Arial"/>
            </a:endParaRPr>
          </a:p>
          <a:p>
            <a:endParaRPr lang="en-IE" sz="1100" dirty="0" smtClean="0">
              <a:cs typeface="Arial"/>
            </a:endParaRPr>
          </a:p>
          <a:p>
            <a:r>
              <a:rPr lang="en-IE" sz="1100" b="1" dirty="0" smtClean="0">
                <a:cs typeface="Arial"/>
              </a:rPr>
              <a:t>The following are examples of personal Protection equipment worn by staff looks like: </a:t>
            </a:r>
            <a:endParaRPr lang="en-IE" sz="1100" b="1" dirty="0">
              <a:cs typeface="Arial"/>
            </a:endParaRPr>
          </a:p>
        </p:txBody>
      </p:sp>
      <p:pic>
        <p:nvPicPr>
          <p:cNvPr id="32" name="Picture 31" descr="C:\Users\t18002382\AppData\Local\Microsoft\Windows\Temporary Internet Files\Content.Word\DSC_5113.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23604" y="3397826"/>
            <a:ext cx="1601165" cy="1614260"/>
          </a:xfrm>
          <a:prstGeom prst="rect">
            <a:avLst/>
          </a:prstGeom>
          <a:solidFill>
            <a:schemeClr val="bg1"/>
          </a:solidFill>
          <a:ln w="12700" cmpd="thickThin">
            <a:solidFill>
              <a:srgbClr val="000000"/>
            </a:solidFill>
          </a:ln>
          <a:effectLst>
            <a:softEdge rad="0"/>
          </a:effectLst>
        </p:spPr>
      </p:pic>
      <p:pic>
        <p:nvPicPr>
          <p:cNvPr id="33" name="Picture 23"/>
          <p:cNvPicPr>
            <a:picLocks noChangeAspect="1"/>
          </p:cNvPicPr>
          <p:nvPr/>
        </p:nvPicPr>
        <p:blipFill>
          <a:blip r:embed="rId6">
            <a:extLst>
              <a:ext uri="{28A0092B-C50C-407E-A947-70E740481C1C}">
                <a14:useLocalDpi xmlns:a14="http://schemas.microsoft.com/office/drawing/2010/main" val="0"/>
              </a:ext>
            </a:extLst>
          </a:blip>
          <a:srcRect t="21783"/>
          <a:stretch>
            <a:fillRect/>
          </a:stretch>
        </p:blipFill>
        <p:spPr bwMode="auto">
          <a:xfrm>
            <a:off x="5400969" y="3388301"/>
            <a:ext cx="1492548" cy="161426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34" name="TextBox 33"/>
          <p:cNvSpPr txBox="1"/>
          <p:nvPr/>
        </p:nvSpPr>
        <p:spPr>
          <a:xfrm>
            <a:off x="57927" y="5656778"/>
            <a:ext cx="3290222" cy="2015936"/>
          </a:xfrm>
          <a:prstGeom prst="rect">
            <a:avLst/>
          </a:prstGeom>
          <a:noFill/>
        </p:spPr>
        <p:txBody>
          <a:bodyPr wrap="square" rtlCol="0">
            <a:spAutoFit/>
          </a:bodyPr>
          <a:lstStyle/>
          <a:p>
            <a:endParaRPr lang="en-IE" sz="800" b="1" dirty="0" smtClean="0">
              <a:solidFill>
                <a:schemeClr val="bg1"/>
              </a:solidFill>
            </a:endParaRPr>
          </a:p>
          <a:p>
            <a:r>
              <a:rPr lang="en-IE" sz="1400" b="1" dirty="0" smtClean="0">
                <a:solidFill>
                  <a:schemeClr val="bg1"/>
                </a:solidFill>
              </a:rPr>
              <a:t>Patient Care Packages</a:t>
            </a:r>
          </a:p>
          <a:p>
            <a:r>
              <a:rPr lang="en-IE" sz="1100" dirty="0" smtClean="0">
                <a:solidFill>
                  <a:schemeClr val="bg1"/>
                </a:solidFill>
              </a:rPr>
              <a:t>The Hospital have a patient care package service for relatives. Between 2pm &amp; 4pm seven days a week. Packages for you can be dropped at the parcel desk in the main atrium. Your used clothes can be sent home in </a:t>
            </a:r>
            <a:r>
              <a:rPr lang="en-IE" sz="1100" dirty="0">
                <a:solidFill>
                  <a:schemeClr val="bg1"/>
                </a:solidFill>
              </a:rPr>
              <a:t>a special bag that can go straight into your washing machine without need to open it. Please ask the nursing staff for this bag and to bring it down to the desk for </a:t>
            </a:r>
            <a:r>
              <a:rPr lang="en-IE" sz="1100" dirty="0" smtClean="0">
                <a:solidFill>
                  <a:schemeClr val="bg1"/>
                </a:solidFill>
              </a:rPr>
              <a:t>you by 1pm each day. </a:t>
            </a:r>
            <a:endParaRPr lang="en-IE" sz="1100" dirty="0">
              <a:solidFill>
                <a:schemeClr val="bg1"/>
              </a:solidFill>
            </a:endParaRPr>
          </a:p>
        </p:txBody>
      </p:sp>
      <p:sp>
        <p:nvSpPr>
          <p:cNvPr id="35" name="TextBox 34"/>
          <p:cNvSpPr txBox="1"/>
          <p:nvPr/>
        </p:nvSpPr>
        <p:spPr>
          <a:xfrm>
            <a:off x="108392" y="141283"/>
            <a:ext cx="3305631" cy="5847755"/>
          </a:xfrm>
          <a:prstGeom prst="rect">
            <a:avLst/>
          </a:prstGeom>
          <a:noFill/>
        </p:spPr>
        <p:txBody>
          <a:bodyPr wrap="square" rtlCol="0">
            <a:spAutoFit/>
          </a:bodyPr>
          <a:lstStyle/>
          <a:p>
            <a:pPr marL="12700">
              <a:lnSpc>
                <a:spcPct val="100000"/>
              </a:lnSpc>
            </a:pPr>
            <a:r>
              <a:rPr lang="en-IE" sz="1400" b="1" spc="-20" dirty="0">
                <a:solidFill>
                  <a:schemeClr val="bg1"/>
                </a:solidFill>
                <a:cs typeface="Arial"/>
              </a:rPr>
              <a:t>What can I do to help</a:t>
            </a:r>
            <a:r>
              <a:rPr lang="en-IE" sz="1400" b="1" spc="-20" dirty="0" smtClean="0">
                <a:solidFill>
                  <a:schemeClr val="bg1"/>
                </a:solidFill>
                <a:cs typeface="Arial"/>
              </a:rPr>
              <a:t>?</a:t>
            </a:r>
            <a:r>
              <a:rPr lang="en-IE" sz="1100" b="1" spc="-20" dirty="0">
                <a:solidFill>
                  <a:schemeClr val="bg1"/>
                </a:solidFill>
                <a:cs typeface="Arial"/>
              </a:rPr>
              <a:t/>
            </a:r>
            <a:br>
              <a:rPr lang="en-IE" sz="1100" b="1" spc="-20" dirty="0">
                <a:solidFill>
                  <a:schemeClr val="bg1"/>
                </a:solidFill>
                <a:cs typeface="Arial"/>
              </a:rPr>
            </a:br>
            <a:r>
              <a:rPr lang="en-IE" sz="1200" b="1" dirty="0">
                <a:solidFill>
                  <a:schemeClr val="bg1"/>
                </a:solidFill>
                <a:cs typeface="Arial"/>
              </a:rPr>
              <a:t>1. </a:t>
            </a:r>
            <a:r>
              <a:rPr lang="en-IE" sz="1200" dirty="0">
                <a:solidFill>
                  <a:schemeClr val="bg1"/>
                </a:solidFill>
              </a:rPr>
              <a:t>Clean your hands regularly, </a:t>
            </a:r>
            <a:r>
              <a:rPr lang="en-IE" sz="1200" dirty="0" smtClean="0">
                <a:solidFill>
                  <a:schemeClr val="bg1"/>
                </a:solidFill>
              </a:rPr>
              <a:t>especially:  when they are soiled, after using </a:t>
            </a:r>
            <a:r>
              <a:rPr lang="en-IE" sz="1200" dirty="0">
                <a:solidFill>
                  <a:schemeClr val="bg1"/>
                </a:solidFill>
              </a:rPr>
              <a:t>the </a:t>
            </a:r>
            <a:r>
              <a:rPr lang="en-IE" sz="1200" dirty="0" smtClean="0">
                <a:solidFill>
                  <a:schemeClr val="bg1"/>
                </a:solidFill>
              </a:rPr>
              <a:t>toilet and before eating.  If </a:t>
            </a:r>
            <a:r>
              <a:rPr lang="en-IE" sz="1200" dirty="0">
                <a:solidFill>
                  <a:schemeClr val="bg1"/>
                </a:solidFill>
              </a:rPr>
              <a:t>you are unable to go to the </a:t>
            </a:r>
            <a:r>
              <a:rPr lang="en-IE" sz="1200" dirty="0" smtClean="0">
                <a:solidFill>
                  <a:schemeClr val="bg1"/>
                </a:solidFill>
              </a:rPr>
              <a:t>sink </a:t>
            </a:r>
            <a:r>
              <a:rPr lang="en-IE" sz="1200" dirty="0">
                <a:solidFill>
                  <a:schemeClr val="bg1"/>
                </a:solidFill>
              </a:rPr>
              <a:t>in your room please ask the nurse Manager </a:t>
            </a:r>
            <a:r>
              <a:rPr lang="en-IE" sz="1200" dirty="0" smtClean="0">
                <a:solidFill>
                  <a:schemeClr val="bg1"/>
                </a:solidFill>
              </a:rPr>
              <a:t>for </a:t>
            </a:r>
            <a:r>
              <a:rPr lang="en-IE" sz="1200" dirty="0">
                <a:solidFill>
                  <a:schemeClr val="bg1"/>
                </a:solidFill>
              </a:rPr>
              <a:t>hand wipes. </a:t>
            </a:r>
            <a:endParaRPr lang="en-IE" sz="1200" dirty="0" smtClean="0">
              <a:solidFill>
                <a:schemeClr val="bg1"/>
              </a:solidFill>
            </a:endParaRPr>
          </a:p>
          <a:p>
            <a:pPr marL="12700">
              <a:lnSpc>
                <a:spcPct val="100000"/>
              </a:lnSpc>
            </a:pPr>
            <a:endParaRPr lang="en-IE" sz="800" dirty="0">
              <a:solidFill>
                <a:schemeClr val="bg1"/>
              </a:solidFill>
            </a:endParaRPr>
          </a:p>
          <a:p>
            <a:pPr marL="12700"/>
            <a:r>
              <a:rPr lang="en-IE" sz="1200" b="1" dirty="0">
                <a:solidFill>
                  <a:schemeClr val="bg1"/>
                </a:solidFill>
                <a:cs typeface="Arial" panose="020B0604020202020204" pitchFamily="34" charset="0"/>
              </a:rPr>
              <a:t>2. </a:t>
            </a:r>
            <a:r>
              <a:rPr lang="en-IE" sz="1200" dirty="0">
                <a:solidFill>
                  <a:schemeClr val="bg1"/>
                </a:solidFill>
              </a:rPr>
              <a:t>Keeping your hands and body clean are important. Please make sure you have your own </a:t>
            </a:r>
            <a:r>
              <a:rPr lang="en-IE" sz="1200" dirty="0" smtClean="0">
                <a:solidFill>
                  <a:schemeClr val="bg1"/>
                </a:solidFill>
              </a:rPr>
              <a:t>toiletries</a:t>
            </a:r>
            <a:r>
              <a:rPr lang="en-IE" sz="1200" dirty="0">
                <a:solidFill>
                  <a:schemeClr val="bg1"/>
                </a:solidFill>
              </a:rPr>
              <a:t> </a:t>
            </a:r>
            <a:r>
              <a:rPr lang="en-IE" sz="1200" dirty="0" smtClean="0">
                <a:solidFill>
                  <a:schemeClr val="bg1"/>
                </a:solidFill>
              </a:rPr>
              <a:t>&amp; tissues. </a:t>
            </a:r>
          </a:p>
          <a:p>
            <a:pPr marL="12700"/>
            <a:endParaRPr lang="en-IE" sz="800" dirty="0">
              <a:solidFill>
                <a:schemeClr val="bg1"/>
              </a:solidFill>
            </a:endParaRPr>
          </a:p>
          <a:p>
            <a:pPr marL="12700"/>
            <a:r>
              <a:rPr lang="en-IE" sz="1200" b="1" dirty="0">
                <a:solidFill>
                  <a:schemeClr val="bg1"/>
                </a:solidFill>
                <a:cs typeface="Arial" panose="020B0604020202020204" pitchFamily="34" charset="0"/>
              </a:rPr>
              <a:t>3. </a:t>
            </a:r>
            <a:r>
              <a:rPr lang="en-IE" sz="1200" dirty="0">
                <a:solidFill>
                  <a:schemeClr val="bg1"/>
                </a:solidFill>
                <a:cs typeface="Arial" panose="020B0604020202020204" pitchFamily="34" charset="0"/>
              </a:rPr>
              <a:t>When coughing or sneezing use a tissue &amp; turn your head away from others. Dispose of the tissue &amp; clean your hands</a:t>
            </a:r>
            <a:r>
              <a:rPr lang="en-IE" sz="1200" dirty="0" smtClean="0">
                <a:solidFill>
                  <a:schemeClr val="bg1"/>
                </a:solidFill>
                <a:cs typeface="Arial" panose="020B0604020202020204" pitchFamily="34" charset="0"/>
              </a:rPr>
              <a:t>.</a:t>
            </a:r>
          </a:p>
          <a:p>
            <a:pPr marL="12700"/>
            <a:r>
              <a:rPr lang="en-IE" sz="1200" dirty="0" smtClean="0">
                <a:solidFill>
                  <a:schemeClr val="bg1"/>
                </a:solidFill>
                <a:cs typeface="Arial" panose="020B0604020202020204" pitchFamily="34" charset="0"/>
              </a:rPr>
              <a:t> </a:t>
            </a:r>
            <a:endParaRPr lang="en-IE" sz="800" dirty="0">
              <a:solidFill>
                <a:schemeClr val="bg1"/>
              </a:solidFill>
              <a:cs typeface="Arial" panose="020B0604020202020204" pitchFamily="34" charset="0"/>
            </a:endParaRPr>
          </a:p>
          <a:p>
            <a:pPr marL="12700"/>
            <a:r>
              <a:rPr lang="en-IE" sz="1200" b="1" dirty="0">
                <a:solidFill>
                  <a:schemeClr val="bg1"/>
                </a:solidFill>
                <a:cs typeface="Arial" panose="020B0604020202020204" pitchFamily="34" charset="0"/>
              </a:rPr>
              <a:t>4. </a:t>
            </a:r>
            <a:r>
              <a:rPr lang="en-IE" sz="1200" dirty="0">
                <a:solidFill>
                  <a:schemeClr val="bg1"/>
                </a:solidFill>
                <a:cs typeface="Arial" panose="020B0604020202020204" pitchFamily="34" charset="0"/>
              </a:rPr>
              <a:t>Do not touch your wounds, medical devices, drips or catheters. </a:t>
            </a:r>
            <a:endParaRPr lang="en-IE" sz="1200" dirty="0" smtClean="0">
              <a:solidFill>
                <a:schemeClr val="bg1"/>
              </a:solidFill>
              <a:cs typeface="Arial" panose="020B0604020202020204" pitchFamily="34" charset="0"/>
            </a:endParaRPr>
          </a:p>
          <a:p>
            <a:pPr marL="12700"/>
            <a:endParaRPr lang="en-IE" sz="800" dirty="0">
              <a:solidFill>
                <a:schemeClr val="bg1"/>
              </a:solidFill>
              <a:cs typeface="Arial" panose="020B0604020202020204" pitchFamily="34" charset="0"/>
            </a:endParaRPr>
          </a:p>
          <a:p>
            <a:pPr marL="12700"/>
            <a:r>
              <a:rPr lang="en-IE" sz="1200" b="1" dirty="0">
                <a:solidFill>
                  <a:schemeClr val="bg1"/>
                </a:solidFill>
                <a:cs typeface="Arial" panose="020B0604020202020204" pitchFamily="34" charset="0"/>
              </a:rPr>
              <a:t>5. </a:t>
            </a:r>
            <a:r>
              <a:rPr lang="en-IE" sz="1200" dirty="0">
                <a:solidFill>
                  <a:schemeClr val="bg1"/>
                </a:solidFill>
                <a:cs typeface="Arial" panose="020B0604020202020204" pitchFamily="34" charset="0"/>
              </a:rPr>
              <a:t>Limit the amount of personal belongings in your room, especially in your bedside locker and table. </a:t>
            </a:r>
            <a:endParaRPr lang="en-IE" sz="1200" dirty="0" smtClean="0">
              <a:solidFill>
                <a:schemeClr val="bg1"/>
              </a:solidFill>
              <a:cs typeface="Arial" panose="020B0604020202020204" pitchFamily="34" charset="0"/>
            </a:endParaRPr>
          </a:p>
          <a:p>
            <a:pPr marL="12700"/>
            <a:endParaRPr lang="en-IE" sz="1200" dirty="0">
              <a:solidFill>
                <a:schemeClr val="bg1"/>
              </a:solidFill>
              <a:cs typeface="Arial" panose="020B0604020202020204" pitchFamily="34" charset="0"/>
            </a:endParaRPr>
          </a:p>
          <a:p>
            <a:pPr marL="12700"/>
            <a:r>
              <a:rPr lang="en-IE" sz="1200" dirty="0" smtClean="0">
                <a:solidFill>
                  <a:schemeClr val="bg1"/>
                </a:solidFill>
                <a:cs typeface="Arial" panose="020B0604020202020204" pitchFamily="34" charset="0"/>
              </a:rPr>
              <a:t>6. </a:t>
            </a:r>
            <a:r>
              <a:rPr lang="en-IE" sz="1200" smtClean="0">
                <a:solidFill>
                  <a:schemeClr val="bg1"/>
                </a:solidFill>
                <a:cs typeface="Arial" panose="020B0604020202020204" pitchFamily="34" charset="0"/>
              </a:rPr>
              <a:t>Please wear </a:t>
            </a:r>
            <a:r>
              <a:rPr lang="en-IE" sz="1200" dirty="0" smtClean="0">
                <a:solidFill>
                  <a:schemeClr val="bg1"/>
                </a:solidFill>
                <a:cs typeface="Arial" panose="020B0604020202020204" pitchFamily="34" charset="0"/>
              </a:rPr>
              <a:t>a mask when leaving your bed space. </a:t>
            </a:r>
          </a:p>
          <a:p>
            <a:pPr marL="12700"/>
            <a:endParaRPr lang="en-IE" sz="1200" dirty="0">
              <a:solidFill>
                <a:schemeClr val="bg1"/>
              </a:solidFill>
              <a:cs typeface="Arial" panose="020B0604020202020204" pitchFamily="34" charset="0"/>
            </a:endParaRPr>
          </a:p>
          <a:p>
            <a:pPr marL="12700"/>
            <a:r>
              <a:rPr lang="en-IE" sz="1200" b="1" dirty="0">
                <a:solidFill>
                  <a:schemeClr val="bg1"/>
                </a:solidFill>
                <a:cs typeface="Arial" panose="020B0604020202020204" pitchFamily="34" charset="0"/>
              </a:rPr>
              <a:t>7</a:t>
            </a:r>
            <a:r>
              <a:rPr lang="en-IE" sz="1200" dirty="0" smtClean="0">
                <a:solidFill>
                  <a:schemeClr val="bg1"/>
                </a:solidFill>
                <a:cs typeface="Arial" panose="020B0604020202020204" pitchFamily="34" charset="0"/>
              </a:rPr>
              <a:t>. </a:t>
            </a:r>
            <a:r>
              <a:rPr lang="en-IE" sz="1200" dirty="0" smtClean="0">
                <a:solidFill>
                  <a:schemeClr val="bg1"/>
                </a:solidFill>
                <a:cs typeface="Arial" panose="020B0604020202020204" pitchFamily="34" charset="0"/>
              </a:rPr>
              <a:t>Please tell your family that visiting is not allowed at the moment. This is to protect you, your family and healthcare staff. Ask your nurse about virtual visits using technology. Your loved ones can also email messages to </a:t>
            </a:r>
            <a:r>
              <a:rPr lang="en-IE" sz="1200" dirty="0" smtClean="0">
                <a:solidFill>
                  <a:schemeClr val="bg1"/>
                </a:solidFill>
                <a:cs typeface="Arial" panose="020B0604020202020204" pitchFamily="34" charset="0"/>
                <a:hlinkClick r:id="rId7"/>
              </a:rPr>
              <a:t>SendingLove@tuh.ie</a:t>
            </a:r>
            <a:r>
              <a:rPr lang="en-IE" sz="1200" dirty="0" smtClean="0">
                <a:solidFill>
                  <a:schemeClr val="bg1"/>
                </a:solidFill>
                <a:cs typeface="Arial" panose="020B0604020202020204" pitchFamily="34" charset="0"/>
              </a:rPr>
              <a:t> which will be delivered to you.  </a:t>
            </a:r>
            <a:endParaRPr lang="en-IE" sz="1200" dirty="0">
              <a:solidFill>
                <a:schemeClr val="bg1"/>
              </a:solidFill>
            </a:endParaRPr>
          </a:p>
        </p:txBody>
      </p:sp>
    </p:spTree>
    <p:extLst>
      <p:ext uri="{BB962C8B-B14F-4D97-AF65-F5344CB8AC3E}">
        <p14:creationId xmlns:p14="http://schemas.microsoft.com/office/powerpoint/2010/main" val="1929298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bk object 17"/>
          <p:cNvSpPr/>
          <p:nvPr/>
        </p:nvSpPr>
        <p:spPr>
          <a:xfrm>
            <a:off x="5513" y="-28576"/>
            <a:ext cx="3423487" cy="7591425"/>
          </a:xfrm>
          <a:custGeom>
            <a:avLst/>
            <a:gdLst/>
            <a:ahLst/>
            <a:cxnLst/>
            <a:rect l="l" t="t" r="r" b="b"/>
            <a:pathLst>
              <a:path w="3564254" h="4797425">
                <a:moveTo>
                  <a:pt x="0" y="4796993"/>
                </a:moveTo>
                <a:lnTo>
                  <a:pt x="3564001" y="4796993"/>
                </a:lnTo>
                <a:lnTo>
                  <a:pt x="3564001" y="0"/>
                </a:lnTo>
                <a:lnTo>
                  <a:pt x="0" y="0"/>
                </a:lnTo>
                <a:lnTo>
                  <a:pt x="0" y="4796993"/>
                </a:lnTo>
                <a:close/>
              </a:path>
            </a:pathLst>
          </a:custGeom>
          <a:solidFill>
            <a:srgbClr val="0075BF"/>
          </a:solidFill>
        </p:spPr>
        <p:txBody>
          <a:bodyPr wrap="square" lIns="0" tIns="0" rIns="0" bIns="0" rtlCol="0"/>
          <a:lstStyle/>
          <a:p>
            <a:endParaRPr dirty="0"/>
          </a:p>
        </p:txBody>
      </p:sp>
      <p:sp>
        <p:nvSpPr>
          <p:cNvPr id="14" name="object 3"/>
          <p:cNvSpPr txBox="1"/>
          <p:nvPr/>
        </p:nvSpPr>
        <p:spPr>
          <a:xfrm>
            <a:off x="7376053" y="10381"/>
            <a:ext cx="3104060" cy="681597"/>
          </a:xfrm>
          <a:prstGeom prst="rect">
            <a:avLst/>
          </a:prstGeom>
        </p:spPr>
        <p:txBody>
          <a:bodyPr vert="horz" wrap="square" lIns="0" tIns="159385" rIns="0" bIns="0" rtlCol="0">
            <a:spAutoFit/>
          </a:bodyPr>
          <a:lstStyle/>
          <a:p>
            <a:pPr marL="12700"/>
            <a:endParaRPr lang="en-IE" sz="1200" spc="-5" dirty="0" smtClean="0">
              <a:latin typeface="Arial"/>
              <a:cs typeface="Arial"/>
            </a:endParaRPr>
          </a:p>
          <a:p>
            <a:pPr marL="12700">
              <a:spcBef>
                <a:spcPts val="1255"/>
              </a:spcBef>
            </a:pPr>
            <a:r>
              <a:rPr lang="en-IE" sz="1100" spc="-5" dirty="0" smtClean="0">
                <a:latin typeface="Arial"/>
                <a:cs typeface="Arial"/>
              </a:rPr>
              <a:t> </a:t>
            </a:r>
          </a:p>
        </p:txBody>
      </p:sp>
      <p:sp>
        <p:nvSpPr>
          <p:cNvPr id="7" name="TextBox 6"/>
          <p:cNvSpPr txBox="1"/>
          <p:nvPr/>
        </p:nvSpPr>
        <p:spPr>
          <a:xfrm>
            <a:off x="3765277" y="1190625"/>
            <a:ext cx="2971800" cy="369332"/>
          </a:xfrm>
          <a:prstGeom prst="rect">
            <a:avLst/>
          </a:prstGeom>
          <a:noFill/>
        </p:spPr>
        <p:txBody>
          <a:bodyPr wrap="square" rtlCol="0">
            <a:spAutoFit/>
          </a:bodyPr>
          <a:lstStyle/>
          <a:p>
            <a:endParaRPr lang="en-IE" dirty="0"/>
          </a:p>
        </p:txBody>
      </p:sp>
      <p:sp>
        <p:nvSpPr>
          <p:cNvPr id="13" name="TextBox 12"/>
          <p:cNvSpPr txBox="1"/>
          <p:nvPr/>
        </p:nvSpPr>
        <p:spPr>
          <a:xfrm>
            <a:off x="-8549" y="171293"/>
            <a:ext cx="3446361" cy="7130157"/>
          </a:xfrm>
          <a:prstGeom prst="rect">
            <a:avLst/>
          </a:prstGeom>
          <a:noFill/>
        </p:spPr>
        <p:txBody>
          <a:bodyPr wrap="square" rtlCol="0">
            <a:spAutoFit/>
          </a:bodyPr>
          <a:lstStyle/>
          <a:p>
            <a:endParaRPr lang="en-IE" sz="1200" b="1" dirty="0" smtClean="0">
              <a:solidFill>
                <a:schemeClr val="bg1"/>
              </a:solidFill>
            </a:endParaRPr>
          </a:p>
          <a:p>
            <a:r>
              <a:rPr lang="en-IE" sz="1400" b="1" dirty="0" smtClean="0">
                <a:solidFill>
                  <a:schemeClr val="bg1"/>
                </a:solidFill>
              </a:rPr>
              <a:t>What is Coronavirus/COVID-19? </a:t>
            </a:r>
          </a:p>
          <a:p>
            <a:r>
              <a:rPr lang="en-IE" sz="1100" dirty="0" smtClean="0">
                <a:solidFill>
                  <a:schemeClr val="bg1"/>
                </a:solidFill>
              </a:rPr>
              <a:t>Coronavirus/COVID-19 comes from a family of viruses that cause illnesses like the common cold to more severe diseases. Novel Coronavirus is a new strain, not previously identified in humans. COVID-19 is the infectious disease caused by the latest discovered coronavirus. </a:t>
            </a:r>
          </a:p>
          <a:p>
            <a:endParaRPr lang="en-IE" sz="1100" dirty="0" smtClean="0">
              <a:solidFill>
                <a:schemeClr val="bg1"/>
              </a:solidFill>
            </a:endParaRPr>
          </a:p>
          <a:p>
            <a:r>
              <a:rPr lang="en-IE" sz="1400" b="1" dirty="0" smtClean="0">
                <a:solidFill>
                  <a:schemeClr val="bg1"/>
                </a:solidFill>
              </a:rPr>
              <a:t>How does the virus spread? </a:t>
            </a:r>
          </a:p>
          <a:p>
            <a:r>
              <a:rPr lang="en-IE" sz="1100" dirty="0" smtClean="0">
                <a:solidFill>
                  <a:schemeClr val="bg1"/>
                </a:solidFill>
              </a:rPr>
              <a:t>People catch the virus from others who have the virus through inhaling small droplets when people cough or sneeze or through touching contaminated surfaces. Contaminated hands is the most common way the infection is spread. </a:t>
            </a:r>
          </a:p>
          <a:p>
            <a:endParaRPr lang="en-IE" sz="1200" dirty="0">
              <a:solidFill>
                <a:schemeClr val="bg1"/>
              </a:solidFill>
            </a:endParaRPr>
          </a:p>
          <a:p>
            <a:r>
              <a:rPr lang="en-IE" sz="1400" b="1" dirty="0" smtClean="0">
                <a:solidFill>
                  <a:schemeClr val="bg1"/>
                </a:solidFill>
              </a:rPr>
              <a:t>What are the symptoms? </a:t>
            </a:r>
          </a:p>
          <a:p>
            <a:r>
              <a:rPr lang="en-IE" sz="1100" dirty="0" smtClean="0">
                <a:solidFill>
                  <a:schemeClr val="bg1"/>
                </a:solidFill>
              </a:rPr>
              <a:t>Many people experience mild symptoms and recover, but it can be more severe for others. The symptoms include a combination of: Fever, </a:t>
            </a:r>
            <a:r>
              <a:rPr lang="en-IE" sz="1100" dirty="0">
                <a:solidFill>
                  <a:schemeClr val="bg1"/>
                </a:solidFill>
              </a:rPr>
              <a:t> </a:t>
            </a:r>
            <a:r>
              <a:rPr lang="en-IE" sz="1100" dirty="0" smtClean="0">
                <a:solidFill>
                  <a:schemeClr val="bg1"/>
                </a:solidFill>
              </a:rPr>
              <a:t>Cough , Difficulty breathing, Sore Throat, </a:t>
            </a:r>
            <a:r>
              <a:rPr lang="en-IE" sz="1100" dirty="0" smtClean="0">
                <a:solidFill>
                  <a:schemeClr val="bg1"/>
                </a:solidFill>
              </a:rPr>
              <a:t>sudden loss of taste or smell, Muscle </a:t>
            </a:r>
            <a:r>
              <a:rPr lang="en-IE" sz="1100" dirty="0" smtClean="0">
                <a:solidFill>
                  <a:schemeClr val="bg1"/>
                </a:solidFill>
              </a:rPr>
              <a:t>pain &amp; Tiredness </a:t>
            </a:r>
          </a:p>
          <a:p>
            <a:pPr marL="171450" indent="-171450">
              <a:buFont typeface="Arial" panose="020B0604020202020204" pitchFamily="34" charset="0"/>
              <a:buChar char="•"/>
            </a:pPr>
            <a:endParaRPr lang="en-IE" sz="1100" dirty="0" smtClean="0">
              <a:solidFill>
                <a:schemeClr val="bg1"/>
              </a:solidFill>
            </a:endParaRPr>
          </a:p>
          <a:p>
            <a:pPr marL="12700" marR="5080">
              <a:lnSpc>
                <a:spcPts val="1700"/>
              </a:lnSpc>
            </a:pPr>
            <a:r>
              <a:rPr lang="en-US" sz="1400" b="1" dirty="0" smtClean="0">
                <a:solidFill>
                  <a:srgbClr val="FFFFFF"/>
                </a:solidFill>
              </a:rPr>
              <a:t>What is isolation and why am I isolated? </a:t>
            </a:r>
            <a:endParaRPr lang="en-US" sz="1100" b="1" dirty="0" smtClean="0">
              <a:solidFill>
                <a:srgbClr val="FFFFFF"/>
              </a:solidFill>
            </a:endParaRPr>
          </a:p>
          <a:p>
            <a:pPr marL="12700" marR="5080"/>
            <a:r>
              <a:rPr lang="en-IE" sz="1100" dirty="0" smtClean="0">
                <a:solidFill>
                  <a:schemeClr val="bg1"/>
                </a:solidFill>
                <a:cs typeface="Arial" panose="020B0604020202020204" pitchFamily="34" charset="0"/>
              </a:rPr>
              <a:t>This virus can spread easily therefore special care is needed to reduce the risk of spreading it to other patients and staff.  Some patients are also more at risk of infection. For these reasons it is necessary to accommodate suspected or confirmed COVID-19 patients in a single room. This is referred to as “isolation”.  </a:t>
            </a:r>
            <a:r>
              <a:rPr lang="en-IE" sz="1100" dirty="0">
                <a:solidFill>
                  <a:schemeClr val="bg1"/>
                </a:solidFill>
                <a:cs typeface="Arial" panose="020B0604020202020204" pitchFamily="34" charset="0"/>
              </a:rPr>
              <a:t>P</a:t>
            </a:r>
            <a:r>
              <a:rPr lang="en-IE" sz="1100" dirty="0" smtClean="0">
                <a:solidFill>
                  <a:schemeClr val="bg1"/>
                </a:solidFill>
                <a:cs typeface="Arial" panose="020B0604020202020204" pitchFamily="34" charset="0"/>
              </a:rPr>
              <a:t>atients may also be isolated with other COVID positive patients in a dedicated ward or room also known as co-horting. </a:t>
            </a:r>
          </a:p>
          <a:p>
            <a:pPr marL="12700" marR="5080"/>
            <a:endParaRPr lang="en-IE" sz="1100" dirty="0">
              <a:solidFill>
                <a:schemeClr val="bg1"/>
              </a:solidFill>
              <a:cs typeface="Arial" panose="020B0604020202020204" pitchFamily="34" charset="0"/>
            </a:endParaRPr>
          </a:p>
          <a:p>
            <a:pPr marL="12700" marR="5080"/>
            <a:r>
              <a:rPr lang="en-IE" sz="1100" dirty="0" smtClean="0">
                <a:solidFill>
                  <a:schemeClr val="bg1"/>
                </a:solidFill>
                <a:cs typeface="Arial" panose="020B0604020202020204" pitchFamily="34" charset="0"/>
              </a:rPr>
              <a:t>The ward staff will explain why you are in isolation and the extra precautions that will need to be taken. We understand isolation may be difficult for you, but the staff will do their best to make your stay in hospital as comfortable as possible. </a:t>
            </a:r>
            <a:endParaRPr lang="en-IE" sz="1100" dirty="0">
              <a:solidFill>
                <a:schemeClr val="bg1"/>
              </a:solidFill>
              <a:cs typeface="Arial" panose="020B0604020202020204" pitchFamily="34" charset="0"/>
            </a:endParaRPr>
          </a:p>
        </p:txBody>
      </p:sp>
      <p:sp>
        <p:nvSpPr>
          <p:cNvPr id="15" name="Rectangle 14"/>
          <p:cNvSpPr/>
          <p:nvPr/>
        </p:nvSpPr>
        <p:spPr>
          <a:xfrm>
            <a:off x="3579531" y="-92267"/>
            <a:ext cx="3157546" cy="6771084"/>
          </a:xfrm>
          <a:prstGeom prst="rect">
            <a:avLst/>
          </a:prstGeom>
        </p:spPr>
        <p:txBody>
          <a:bodyPr wrap="square">
            <a:spAutoFit/>
          </a:bodyPr>
          <a:lstStyle/>
          <a:p>
            <a:endParaRPr lang="en-IE" sz="1400" b="1" dirty="0" smtClean="0">
              <a:solidFill>
                <a:srgbClr val="0070C0"/>
              </a:solidFill>
            </a:endParaRPr>
          </a:p>
          <a:p>
            <a:r>
              <a:rPr lang="en-IE" sz="1400" b="1" dirty="0" smtClean="0">
                <a:solidFill>
                  <a:srgbClr val="0070C0"/>
                </a:solidFill>
              </a:rPr>
              <a:t>What precautions do staff take? </a:t>
            </a:r>
          </a:p>
          <a:p>
            <a:r>
              <a:rPr lang="en-IE" sz="1100" dirty="0" smtClean="0"/>
              <a:t>A coloured poster will be placed on the </a:t>
            </a:r>
          </a:p>
          <a:p>
            <a:r>
              <a:rPr lang="en-IE" sz="1100" dirty="0" smtClean="0"/>
              <a:t>door </a:t>
            </a:r>
            <a:r>
              <a:rPr lang="en-IE" sz="1100" dirty="0"/>
              <a:t>to inform staff </a:t>
            </a:r>
            <a:r>
              <a:rPr lang="en-IE" sz="1100" dirty="0" smtClean="0"/>
              <a:t> that certain </a:t>
            </a:r>
            <a:r>
              <a:rPr lang="en-IE" sz="1100" dirty="0"/>
              <a:t>precautions must be taken. The exact precautions staff will take will depend on </a:t>
            </a:r>
            <a:r>
              <a:rPr lang="en-IE" sz="1100" dirty="0" smtClean="0"/>
              <a:t>the type </a:t>
            </a:r>
            <a:r>
              <a:rPr lang="en-IE" sz="1100" dirty="0"/>
              <a:t>of task they are doing. </a:t>
            </a:r>
            <a:endParaRPr lang="en-IE" sz="1100" dirty="0" smtClean="0"/>
          </a:p>
          <a:p>
            <a:endParaRPr lang="en-IE" sz="1100" dirty="0"/>
          </a:p>
          <a:p>
            <a:r>
              <a:rPr lang="en-IE" sz="1100" dirty="0" smtClean="0"/>
              <a:t>All </a:t>
            </a:r>
            <a:r>
              <a:rPr lang="en-IE" sz="1100" dirty="0"/>
              <a:t>staff will wear protective clothing coming</a:t>
            </a:r>
          </a:p>
          <a:p>
            <a:r>
              <a:rPr lang="en-IE" sz="1100" dirty="0"/>
              <a:t>into the room if they are having physical contact </a:t>
            </a:r>
            <a:r>
              <a:rPr lang="en-IE" sz="1100" dirty="0" smtClean="0"/>
              <a:t>with </a:t>
            </a:r>
            <a:r>
              <a:rPr lang="en-IE" sz="1100" dirty="0"/>
              <a:t>you, for example; gowns, aprons, gloves, masks, </a:t>
            </a:r>
            <a:r>
              <a:rPr lang="en-IE" sz="1100" dirty="0" smtClean="0"/>
              <a:t>goggles or eye protection. </a:t>
            </a:r>
            <a:endParaRPr lang="en-IE" sz="1100" dirty="0"/>
          </a:p>
          <a:p>
            <a:endParaRPr lang="en-IE" sz="1100" dirty="0"/>
          </a:p>
          <a:p>
            <a:r>
              <a:rPr lang="en-IE" sz="1100" dirty="0"/>
              <a:t>Our staff have been trained on how to put </a:t>
            </a:r>
          </a:p>
          <a:p>
            <a:r>
              <a:rPr lang="en-IE" sz="1100" dirty="0"/>
              <a:t>on and </a:t>
            </a:r>
            <a:r>
              <a:rPr lang="en-IE" sz="1100" dirty="0" smtClean="0"/>
              <a:t>take off </a:t>
            </a:r>
            <a:r>
              <a:rPr lang="en-IE" sz="1100" dirty="0"/>
              <a:t>PPE and how to clean their hands. </a:t>
            </a:r>
          </a:p>
          <a:p>
            <a:r>
              <a:rPr lang="en-IE" sz="1100" dirty="0"/>
              <a:t>If you are not sure if a member of staff cleaned </a:t>
            </a:r>
            <a:r>
              <a:rPr lang="en-IE" sz="1100" dirty="0" smtClean="0"/>
              <a:t>their </a:t>
            </a:r>
            <a:r>
              <a:rPr lang="en-IE" sz="1100" dirty="0"/>
              <a:t>hands before coming to see you, it is </a:t>
            </a:r>
            <a:r>
              <a:rPr lang="en-IE" sz="1100" dirty="0" smtClean="0"/>
              <a:t>ok </a:t>
            </a:r>
            <a:r>
              <a:rPr lang="en-IE" sz="1100" dirty="0"/>
              <a:t>to ask them. </a:t>
            </a:r>
            <a:endParaRPr lang="en-IE" sz="1100" dirty="0" smtClean="0"/>
          </a:p>
          <a:p>
            <a:endParaRPr lang="en-IE" sz="1400" dirty="0"/>
          </a:p>
          <a:p>
            <a:pPr marL="12700"/>
            <a:r>
              <a:rPr lang="en-IE" sz="1400" b="1" spc="-5" dirty="0" smtClean="0">
                <a:solidFill>
                  <a:srgbClr val="0070C0"/>
                </a:solidFill>
                <a:cs typeface="Arial"/>
              </a:rPr>
              <a:t>Can </a:t>
            </a:r>
            <a:r>
              <a:rPr lang="en-IE" sz="1400" b="1" spc="-5" dirty="0">
                <a:solidFill>
                  <a:srgbClr val="0070C0"/>
                </a:solidFill>
                <a:cs typeface="Arial"/>
              </a:rPr>
              <a:t>I leave the </a:t>
            </a:r>
            <a:r>
              <a:rPr lang="en-IE" sz="1400" b="1" spc="-5" dirty="0" smtClean="0">
                <a:solidFill>
                  <a:srgbClr val="0070C0"/>
                </a:solidFill>
                <a:cs typeface="Arial"/>
              </a:rPr>
              <a:t>room/ bed space ? </a:t>
            </a:r>
          </a:p>
          <a:p>
            <a:pPr marL="12700"/>
            <a:r>
              <a:rPr lang="en-IE" sz="1100" spc="-5" dirty="0" smtClean="0">
                <a:cs typeface="Arial"/>
              </a:rPr>
              <a:t>No</a:t>
            </a:r>
            <a:r>
              <a:rPr lang="en-IE" sz="1100" spc="-5" dirty="0">
                <a:cs typeface="Arial"/>
              </a:rPr>
              <a:t>. We </a:t>
            </a:r>
            <a:r>
              <a:rPr lang="en-IE" sz="1100" spc="-5" dirty="0" smtClean="0">
                <a:cs typeface="Arial"/>
              </a:rPr>
              <a:t>ask that </a:t>
            </a:r>
            <a:r>
              <a:rPr lang="en-IE" sz="1100" spc="-5" dirty="0">
                <a:cs typeface="Arial"/>
              </a:rPr>
              <a:t>you do not leave your </a:t>
            </a:r>
            <a:r>
              <a:rPr lang="en-IE" sz="1100" spc="-5" dirty="0" smtClean="0">
                <a:cs typeface="Arial"/>
              </a:rPr>
              <a:t>room, this is to protect you, the staff and other patients. The door into the room will be closed </a:t>
            </a:r>
            <a:r>
              <a:rPr lang="en-IE" sz="1100" spc="-5" dirty="0">
                <a:cs typeface="Arial"/>
              </a:rPr>
              <a:t>at all times to help reduce the risk of any infection spreading. If you need to leave your room for treatment or an </a:t>
            </a:r>
            <a:r>
              <a:rPr lang="en-IE" sz="1100" spc="-5" dirty="0" smtClean="0">
                <a:cs typeface="Arial"/>
              </a:rPr>
              <a:t>investigation</a:t>
            </a:r>
            <a:r>
              <a:rPr lang="en-IE" sz="1100" spc="-5" dirty="0">
                <a:cs typeface="Arial"/>
              </a:rPr>
              <a:t> </a:t>
            </a:r>
            <a:r>
              <a:rPr lang="en-IE" sz="1100" spc="-5" dirty="0" smtClean="0">
                <a:cs typeface="Arial"/>
              </a:rPr>
              <a:t>you will be accompanied and staff will </a:t>
            </a:r>
            <a:r>
              <a:rPr lang="en-IE" sz="1100" spc="-5" dirty="0">
                <a:cs typeface="Arial"/>
              </a:rPr>
              <a:t>inform you of what precautions you need to take. </a:t>
            </a:r>
            <a:r>
              <a:rPr lang="en-IE" sz="1100" spc="-5" dirty="0" smtClean="0">
                <a:cs typeface="Arial"/>
              </a:rPr>
              <a:t>You will be asked to wear a mask. </a:t>
            </a:r>
            <a:r>
              <a:rPr lang="en-IE" sz="1100" b="1" u="sng" spc="-5" dirty="0" smtClean="0">
                <a:cs typeface="Arial"/>
              </a:rPr>
              <a:t>Please also wear a mask when leaving your bed space. </a:t>
            </a:r>
          </a:p>
          <a:p>
            <a:pPr marL="12700"/>
            <a:r>
              <a:rPr lang="en-IE" sz="1100" spc="-5" dirty="0" smtClean="0">
                <a:cs typeface="Arial"/>
              </a:rPr>
              <a:t>Being </a:t>
            </a:r>
            <a:r>
              <a:rPr lang="en-IE" sz="1100" spc="-5" dirty="0">
                <a:cs typeface="Arial"/>
              </a:rPr>
              <a:t>in isolation will not affect the care you </a:t>
            </a:r>
            <a:r>
              <a:rPr lang="en-IE" sz="1100" spc="-5" dirty="0" smtClean="0">
                <a:cs typeface="Arial"/>
              </a:rPr>
              <a:t>receive.</a:t>
            </a:r>
          </a:p>
          <a:p>
            <a:pPr marL="12700"/>
            <a:endParaRPr lang="en-IE" sz="1200" dirty="0"/>
          </a:p>
          <a:p>
            <a:r>
              <a:rPr lang="en-IE" sz="1400" b="1" dirty="0">
                <a:solidFill>
                  <a:srgbClr val="0070C0"/>
                </a:solidFill>
                <a:cs typeface="Arial"/>
              </a:rPr>
              <a:t>When will my room be cleaned</a:t>
            </a:r>
            <a:r>
              <a:rPr lang="en-IE" sz="1400" b="1" dirty="0" smtClean="0">
                <a:solidFill>
                  <a:srgbClr val="0070C0"/>
                </a:solidFill>
                <a:cs typeface="Arial"/>
              </a:rPr>
              <a:t>?</a:t>
            </a:r>
            <a:r>
              <a:rPr lang="en-IE" sz="1400" b="1" dirty="0">
                <a:cs typeface="Arial"/>
              </a:rPr>
              <a:t/>
            </a:r>
            <a:br>
              <a:rPr lang="en-IE" sz="1400" b="1" dirty="0">
                <a:cs typeface="Arial"/>
              </a:rPr>
            </a:br>
            <a:r>
              <a:rPr lang="en-IE" sz="1100" dirty="0" smtClean="0">
                <a:cs typeface="Arial"/>
              </a:rPr>
              <a:t>Your </a:t>
            </a:r>
            <a:r>
              <a:rPr lang="en-IE" sz="1100" dirty="0">
                <a:cs typeface="Arial"/>
              </a:rPr>
              <a:t>room will be cleaned daily. It is important that </a:t>
            </a:r>
            <a:r>
              <a:rPr lang="en-IE" sz="1100" dirty="0" smtClean="0">
                <a:cs typeface="Arial"/>
              </a:rPr>
              <a:t>surfaces are kept neat so cleaning </a:t>
            </a:r>
            <a:r>
              <a:rPr lang="en-IE" sz="1100" dirty="0">
                <a:cs typeface="Arial"/>
              </a:rPr>
              <a:t>staff </a:t>
            </a:r>
            <a:r>
              <a:rPr lang="en-IE" sz="1100" dirty="0" smtClean="0">
                <a:cs typeface="Arial"/>
              </a:rPr>
              <a:t>can clean </a:t>
            </a:r>
            <a:r>
              <a:rPr lang="en-IE" sz="1100" dirty="0">
                <a:cs typeface="Arial"/>
              </a:rPr>
              <a:t>your room and empty the </a:t>
            </a:r>
            <a:r>
              <a:rPr lang="en-IE" sz="1100" dirty="0" smtClean="0">
                <a:cs typeface="Arial"/>
              </a:rPr>
              <a:t>bins.</a:t>
            </a:r>
            <a:endParaRPr lang="en-IE" sz="1100" dirty="0"/>
          </a:p>
        </p:txBody>
      </p:sp>
      <p:pic>
        <p:nvPicPr>
          <p:cNvPr id="19" name="Picture 18"/>
          <p:cNvPicPr>
            <a:picLocks noChangeAspect="1"/>
          </p:cNvPicPr>
          <p:nvPr/>
        </p:nvPicPr>
        <p:blipFill>
          <a:blip r:embed="rId3"/>
          <a:stretch>
            <a:fillRect/>
          </a:stretch>
        </p:blipFill>
        <p:spPr>
          <a:xfrm>
            <a:off x="2832100" y="48579"/>
            <a:ext cx="524706" cy="524706"/>
          </a:xfrm>
          <a:prstGeom prst="rect">
            <a:avLst/>
          </a:prstGeom>
        </p:spPr>
      </p:pic>
      <p:sp>
        <p:nvSpPr>
          <p:cNvPr id="21" name="TextBox 20"/>
          <p:cNvSpPr txBox="1"/>
          <p:nvPr/>
        </p:nvSpPr>
        <p:spPr>
          <a:xfrm>
            <a:off x="7555971" y="171293"/>
            <a:ext cx="3101143" cy="5770811"/>
          </a:xfrm>
          <a:prstGeom prst="rect">
            <a:avLst/>
          </a:prstGeom>
          <a:noFill/>
        </p:spPr>
        <p:txBody>
          <a:bodyPr wrap="square" lIns="0" tIns="0" rIns="0" bIns="0" rtlCol="0">
            <a:spAutoFit/>
          </a:bodyPr>
          <a:lstStyle/>
          <a:p>
            <a:pPr marL="12700"/>
            <a:r>
              <a:rPr lang="en-IE" sz="1400" b="1" dirty="0" smtClean="0">
                <a:solidFill>
                  <a:srgbClr val="0070C0"/>
                </a:solidFill>
                <a:cs typeface="Arial"/>
              </a:rPr>
              <a:t>What </a:t>
            </a:r>
            <a:r>
              <a:rPr lang="en-IE" sz="1400" b="1" dirty="0">
                <a:solidFill>
                  <a:srgbClr val="0070C0"/>
                </a:solidFill>
                <a:cs typeface="Arial"/>
              </a:rPr>
              <a:t>about eating or drinking</a:t>
            </a:r>
            <a:r>
              <a:rPr lang="en-IE" sz="1400" b="1" dirty="0" smtClean="0">
                <a:solidFill>
                  <a:srgbClr val="0070C0"/>
                </a:solidFill>
                <a:cs typeface="Arial"/>
              </a:rPr>
              <a:t>?</a:t>
            </a:r>
          </a:p>
          <a:p>
            <a:pPr marL="12700"/>
            <a:r>
              <a:rPr lang="en-IE" sz="1100" dirty="0" smtClean="0">
                <a:cs typeface="Arial"/>
              </a:rPr>
              <a:t>Your </a:t>
            </a:r>
            <a:r>
              <a:rPr lang="en-IE" sz="1100" dirty="0">
                <a:cs typeface="Arial"/>
              </a:rPr>
              <a:t>meals will be brought to you</a:t>
            </a:r>
            <a:r>
              <a:rPr lang="en-IE" sz="1100" dirty="0" smtClean="0">
                <a:cs typeface="Arial"/>
              </a:rPr>
              <a:t>. Your water jug will be filled up when needed. Eat well and keep yourself hydrated. </a:t>
            </a:r>
          </a:p>
          <a:p>
            <a:pPr marL="12700"/>
            <a:endParaRPr lang="en-IE" sz="1100" dirty="0">
              <a:solidFill>
                <a:srgbClr val="0070C0"/>
              </a:solidFill>
              <a:cs typeface="Arial"/>
            </a:endParaRPr>
          </a:p>
          <a:p>
            <a:pPr marL="12700" marR="5080"/>
            <a:r>
              <a:rPr lang="en-IE" sz="1400" b="1" dirty="0" smtClean="0">
                <a:solidFill>
                  <a:srgbClr val="0070C0"/>
                </a:solidFill>
                <a:latin typeface="+mj-lt"/>
                <a:cs typeface="Arial" panose="020B0604020202020204" pitchFamily="34" charset="0"/>
              </a:rPr>
              <a:t>Can I have visitors?  </a:t>
            </a:r>
          </a:p>
          <a:p>
            <a:pPr marL="12700"/>
            <a:r>
              <a:rPr lang="en-IE" sz="1100" dirty="0" smtClean="0">
                <a:solidFill>
                  <a:srgbClr val="002060"/>
                </a:solidFill>
                <a:latin typeface="Arial" panose="020B0604020202020204" pitchFamily="34" charset="0"/>
                <a:cs typeface="Arial" panose="020B0604020202020204" pitchFamily="34" charset="0"/>
              </a:rPr>
              <a:t>No, this </a:t>
            </a:r>
            <a:r>
              <a:rPr lang="en-IE" sz="1100" dirty="0">
                <a:solidFill>
                  <a:srgbClr val="002060"/>
                </a:solidFill>
                <a:latin typeface="Arial" panose="020B0604020202020204" pitchFamily="34" charset="0"/>
                <a:cs typeface="Arial" panose="020B0604020202020204" pitchFamily="34" charset="0"/>
              </a:rPr>
              <a:t>includes no visiting anywhere on the Hospital campus i.e. outside the Hospital / car park etc. This is to protect you, your family and healthcare staff</a:t>
            </a:r>
            <a:r>
              <a:rPr lang="en-IE" sz="1100" dirty="0" smtClean="0">
                <a:solidFill>
                  <a:srgbClr val="002060"/>
                </a:solidFill>
                <a:latin typeface="Arial" panose="020B0604020202020204" pitchFamily="34" charset="0"/>
                <a:cs typeface="Arial" panose="020B0604020202020204" pitchFamily="34" charset="0"/>
              </a:rPr>
              <a:t>.</a:t>
            </a:r>
          </a:p>
          <a:p>
            <a:pPr marL="12700"/>
            <a:endParaRPr lang="en-IE" sz="1400" dirty="0" smtClean="0">
              <a:cs typeface="Arial" panose="020B0604020202020204" pitchFamily="34" charset="0"/>
            </a:endParaRPr>
          </a:p>
          <a:p>
            <a:pPr marL="12700" marR="5080"/>
            <a:r>
              <a:rPr lang="en-US" sz="1400" b="1" dirty="0" smtClean="0">
                <a:solidFill>
                  <a:srgbClr val="0070C0"/>
                </a:solidFill>
                <a:cs typeface="Arial" panose="020B0604020202020204" pitchFamily="34" charset="0"/>
              </a:rPr>
              <a:t>What happens when I go home?</a:t>
            </a:r>
          </a:p>
          <a:p>
            <a:pPr marL="12700" marR="5080"/>
            <a:r>
              <a:rPr lang="en-US" sz="1100" b="1" dirty="0">
                <a:cs typeface="Arial" panose="020B0604020202020204" pitchFamily="34" charset="0"/>
              </a:rPr>
              <a:t>I</a:t>
            </a:r>
            <a:r>
              <a:rPr lang="en-US" sz="1100" dirty="0" smtClean="0">
                <a:cs typeface="Arial" panose="020B0604020202020204" pitchFamily="34" charset="0"/>
              </a:rPr>
              <a:t>f you are positive and are discharged, you must self - isolate at home until you have no temperature or symptoms for five days and it has been 14 days since you first developed symptoms. </a:t>
            </a:r>
          </a:p>
          <a:p>
            <a:pPr marL="12700" marR="5080"/>
            <a:endParaRPr lang="en-US" sz="1100" dirty="0" smtClean="0">
              <a:cs typeface="Arial" panose="020B0604020202020204" pitchFamily="34" charset="0"/>
            </a:endParaRPr>
          </a:p>
          <a:p>
            <a:pPr marL="12700" marR="5080"/>
            <a:r>
              <a:rPr lang="en-US" sz="1100" dirty="0" smtClean="0">
                <a:cs typeface="Arial" panose="020B0604020202020204" pitchFamily="34" charset="0"/>
              </a:rPr>
              <a:t>Self isolation means that you must stay at home. Even though your symptoms may be mild you can still spread  the virus to others.</a:t>
            </a:r>
          </a:p>
          <a:p>
            <a:pPr marL="12700" marR="5080"/>
            <a:endParaRPr lang="en-US" sz="1100" dirty="0" smtClean="0">
              <a:cs typeface="Arial" panose="020B0604020202020204" pitchFamily="34" charset="0"/>
            </a:endParaRPr>
          </a:p>
          <a:p>
            <a:pPr marL="12700" marR="5080"/>
            <a:r>
              <a:rPr lang="en-US" sz="1100" dirty="0" smtClean="0">
                <a:cs typeface="Arial" panose="020B0604020202020204" pitchFamily="34" charset="0"/>
              </a:rPr>
              <a:t>Self-isolating will help protect your family, friends, colleagues the wider community</a:t>
            </a:r>
            <a:r>
              <a:rPr lang="en-US" sz="1100" dirty="0">
                <a:cs typeface="Arial" panose="020B0604020202020204" pitchFamily="34" charset="0"/>
              </a:rPr>
              <a:t> </a:t>
            </a:r>
            <a:r>
              <a:rPr lang="en-US" sz="1100" dirty="0" smtClean="0">
                <a:cs typeface="Arial" panose="020B0604020202020204" pitchFamily="34" charset="0"/>
              </a:rPr>
              <a:t>and the Health Service. </a:t>
            </a:r>
          </a:p>
          <a:p>
            <a:pPr marL="12700" marR="5080"/>
            <a:endParaRPr lang="en-US" sz="1100" dirty="0" smtClean="0">
              <a:cs typeface="Arial" panose="020B0604020202020204" pitchFamily="34" charset="0"/>
            </a:endParaRPr>
          </a:p>
          <a:p>
            <a:pPr marL="12700" marR="5080"/>
            <a:r>
              <a:rPr lang="en-US" sz="1100" dirty="0" smtClean="0">
                <a:cs typeface="Arial" panose="020B0604020202020204" pitchFamily="34" charset="0"/>
              </a:rPr>
              <a:t>For further advice on self-isiolating at home </a:t>
            </a:r>
            <a:r>
              <a:rPr lang="en-US" sz="1100" dirty="0" smtClean="0">
                <a:solidFill>
                  <a:schemeClr val="bg1"/>
                </a:solidFill>
                <a:cs typeface="Arial" panose="020B0604020202020204" pitchFamily="34" charset="0"/>
              </a:rPr>
              <a:t>please check out the following website. </a:t>
            </a:r>
          </a:p>
          <a:p>
            <a:pPr marL="12700" marR="5080"/>
            <a:r>
              <a:rPr lang="en-US" sz="1100" b="1" dirty="0" smtClean="0">
                <a:solidFill>
                  <a:schemeClr val="bg1"/>
                </a:solidFill>
                <a:cs typeface="Arial" panose="020B0604020202020204" pitchFamily="34" charset="0"/>
              </a:rPr>
              <a:t> </a:t>
            </a:r>
            <a:r>
              <a:rPr lang="en-IE" sz="1100" u="sng" dirty="0">
                <a:hlinkClick r:id="rId4"/>
              </a:rPr>
              <a:t>https://www.hpsc.ie/a-z/respiratory/coronavirus/novelcoronavirus/guidance/selfisolationathome/</a:t>
            </a:r>
            <a:endParaRPr lang="en-IE" sz="1100" dirty="0"/>
          </a:p>
          <a:p>
            <a:pPr marL="12700" marR="5080"/>
            <a:endParaRPr lang="en-IE" sz="1100" b="1" dirty="0">
              <a:solidFill>
                <a:schemeClr val="bg1"/>
              </a:solidFill>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allaght University Hospital">
      <a:dk1>
        <a:srgbClr val="004369"/>
      </a:dk1>
      <a:lt1>
        <a:sysClr val="window" lastClr="FFFFFF"/>
      </a:lt1>
      <a:dk2>
        <a:srgbClr val="0075BF"/>
      </a:dk2>
      <a:lt2>
        <a:srgbClr val="E7E7E2"/>
      </a:lt2>
      <a:accent1>
        <a:srgbClr val="55B4E6"/>
      </a:accent1>
      <a:accent2>
        <a:srgbClr val="9DDCF9"/>
      </a:accent2>
      <a:accent3>
        <a:srgbClr val="009196"/>
      </a:accent3>
      <a:accent4>
        <a:srgbClr val="B7C726"/>
      </a:accent4>
      <a:accent5>
        <a:srgbClr val="DCE1A4"/>
      </a:accent5>
      <a:accent6>
        <a:srgbClr val="D1181F"/>
      </a:accent6>
      <a:hlink>
        <a:srgbClr val="E3711E"/>
      </a:hlink>
      <a:folHlink>
        <a:srgbClr val="FFC75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1050</TotalTime>
  <Words>923</Words>
  <Application>Microsoft Office PowerPoint</Application>
  <PresentationFormat>Custom</PresentationFormat>
  <Paragraphs>85</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(Body)</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would like to hear  your feedback</dc:title>
  <dc:creator>Breda Kearns</dc:creator>
  <cp:lastModifiedBy>Marie Lynskey</cp:lastModifiedBy>
  <cp:revision>141</cp:revision>
  <cp:lastPrinted>2020-11-18T15:22:25Z</cp:lastPrinted>
  <dcterms:created xsi:type="dcterms:W3CDTF">2018-04-20T08:20:28Z</dcterms:created>
  <dcterms:modified xsi:type="dcterms:W3CDTF">2020-11-18T15:53:47Z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2018-04-19T00:00:00Z</vt:filetime>
  </property>
  <property fmtid="{D5CDD505-2E9C-101B-9397-08002B2CF9AE}" pid="3" name="Creator">
    <vt:lpwstr>Adobe InDesign CC 13.0 (Macintosh)</vt:lpwstr>
  </property>
  <property fmtid="{D5CDD505-2E9C-101B-9397-08002B2CF9AE}" pid="4" name="LastSaved">
    <vt:filetime>2018-04-20T00:00:00Z</vt:filetime>
  </property>
</Properties>
</file>